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2" r:id="rId2"/>
    <p:sldId id="259" r:id="rId3"/>
    <p:sldId id="261" r:id="rId4"/>
    <p:sldId id="283" r:id="rId5"/>
    <p:sldId id="262" r:id="rId6"/>
    <p:sldId id="277" r:id="rId7"/>
    <p:sldId id="274" r:id="rId8"/>
    <p:sldId id="265" r:id="rId9"/>
    <p:sldId id="267" r:id="rId10"/>
    <p:sldId id="263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F1011"/>
    <a:srgbClr val="080A0A"/>
    <a:srgbClr val="060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7" autoAdjust="0"/>
  </p:normalViewPr>
  <p:slideViewPr>
    <p:cSldViewPr snapToGrid="0">
      <p:cViewPr>
        <p:scale>
          <a:sx n="66" d="100"/>
          <a:sy n="66" d="100"/>
        </p:scale>
        <p:origin x="900" y="228"/>
      </p:cViewPr>
      <p:guideLst/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6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7974A3-D9C6-4949-B3BB-4B2F87A55C8D}" type="datetime1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9E2DD4-2E30-4434-A427-2EC50491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84E6609-429A-4322-AD92-66C8B4AC72E5}" type="datetime1">
              <a:rPr lang="ru-RU" noProof="0" smtClean="0"/>
              <a:t>26.01.2021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8375C1-7C5C-42A2-80F2-05631BB376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4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4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3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8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5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641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36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68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9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rtlCol="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3770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>
            <a:extLst>
              <a:ext uri="{FF2B5EF4-FFF2-40B4-BE49-F238E27FC236}">
                <a16:creationId xmlns:a16="http://schemas.microsoft.com/office/drawing/2014/main" id="{C4908609-0EC4-4718-AC46-A50BB2DA333E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1790100" y="2701131"/>
            <a:ext cx="4113900" cy="28281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C61EBC7C-80CF-489F-86B3-58949081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100" y="2701131"/>
            <a:ext cx="4113900" cy="28281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rtlCol="0"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rtlCol="0"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759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Название раздела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/>
              <a:t>2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/>
              <a:t>3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:a16="http://schemas.microsoft.com/office/drawing/2014/main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9717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5">
            <a:extLst>
              <a:ext uri="{FF2B5EF4-FFF2-40B4-BE49-F238E27FC236}">
                <a16:creationId xmlns:a16="http://schemas.microsoft.com/office/drawing/2014/main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</p:spTree>
    <p:extLst>
      <p:ext uri="{BB962C8B-B14F-4D97-AF65-F5344CB8AC3E}">
        <p14:creationId xmlns:p14="http://schemas.microsoft.com/office/powerpoint/2010/main" val="96692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021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728000"/>
            <a:ext cx="54720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000" y="1728000"/>
            <a:ext cx="54720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5006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B617A5-FA6C-44C9-ABCB-DCA5D4615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210852"/>
            <a:ext cx="5472000" cy="3868486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id="{0A122ACD-5C8B-4CDA-89C5-565C88865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2210852"/>
            <a:ext cx="5472000" cy="3868486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 title="Разделитель">
            <a:extLst>
              <a:ext uri="{FF2B5EF4-FFF2-40B4-BE49-F238E27FC236}">
                <a16:creationId xmlns:a16="http://schemas.microsoft.com/office/drawing/2014/main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 title="Разделитель">
            <a:extLst>
              <a:ext uri="{FF2B5EF4-FFF2-40B4-BE49-F238E27FC236}">
                <a16:creationId xmlns:a16="http://schemas.microsoft.com/office/drawing/2014/main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 2">
            <a:extLst>
              <a:ext uri="{FF2B5EF4-FFF2-40B4-BE49-F238E27FC236}">
                <a16:creationId xmlns:a16="http://schemas.microsoft.com/office/drawing/2014/main" id="{A1844C96-F6D4-4E32-8A11-B1815109D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654025"/>
            <a:ext cx="5472000" cy="455122"/>
          </a:xfrm>
        </p:spPr>
        <p:txBody>
          <a:bodyPr rtlCol="0"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Текст 4">
            <a:extLst>
              <a:ext uri="{FF2B5EF4-FFF2-40B4-BE49-F238E27FC236}">
                <a16:creationId xmlns:a16="http://schemas.microsoft.com/office/drawing/2014/main" id="{EA0BCCC6-F846-426B-B421-41B835224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700" y="1654025"/>
            <a:ext cx="5459300" cy="455122"/>
          </a:xfrm>
        </p:spPr>
        <p:txBody>
          <a:bodyPr rtlCol="0"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30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Объект 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3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60153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cxnSp>
        <p:nvCxnSpPr>
          <p:cNvPr id="8" name="Прямая со стрелкой 7">
            <a:extLst>
              <a:ext uri="{FF2B5EF4-FFF2-40B4-BE49-F238E27FC236}">
                <a16:creationId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10">
            <a:extLst>
              <a:ext uri="{FF2B5EF4-FFF2-40B4-BE49-F238E27FC236}">
                <a16:creationId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месяц, год</a:t>
            </a:r>
          </a:p>
        </p:txBody>
      </p:sp>
    </p:spTree>
    <p:extLst>
      <p:ext uri="{BB962C8B-B14F-4D97-AF65-F5344CB8AC3E}">
        <p14:creationId xmlns:p14="http://schemas.microsoft.com/office/powerpoint/2010/main" val="52911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лены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altLang="zh-CN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  <a:endParaRPr lang="ru-RU" altLang="zh-CN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altLang="zh-CN" noProof="0" smtClean="0"/>
              <a:pPr/>
              <a:t>‹#›</a:t>
            </a:fld>
            <a:endParaRPr lang="ru-RU" altLang="zh-CN" noProof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  <a:endParaRPr lang="ru-RU" altLang="zh-CN" noProof="0"/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  <p:sp>
        <p:nvSpPr>
          <p:cNvPr id="41" name="Рисунок 4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43" name="Текст 10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  <p:sp>
        <p:nvSpPr>
          <p:cNvPr id="45" name="Рисунок 4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47" name="Текст 10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</p:spTree>
    <p:extLst>
      <p:ext uri="{BB962C8B-B14F-4D97-AF65-F5344CB8AC3E}">
        <p14:creationId xmlns:p14="http://schemas.microsoft.com/office/powerpoint/2010/main" val="163894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лены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Рисунок 15">
            <a:extLst>
              <a:ext uri="{FF2B5EF4-FFF2-40B4-BE49-F238E27FC236}">
                <a16:creationId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46205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9">
            <a:extLst>
              <a:ext uri="{FF2B5EF4-FFF2-40B4-BE49-F238E27FC236}">
                <a16:creationId xmlns:a16="http://schemas.microsoft.com/office/drawing/2014/main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rtlCol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rtlCol="0"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0128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3426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928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023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9">
            <a:extLst>
              <a:ext uri="{FF2B5EF4-FFF2-40B4-BE49-F238E27FC236}">
                <a16:creationId xmlns:a16="http://schemas.microsoft.com/office/drawing/2014/main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rtlCol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rtlCol="0"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Полное имя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 rtl="0"/>
            <a:r>
              <a:rPr lang="ru-RU" noProof="0"/>
              <a:t>Контактный номер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 rtl="0"/>
            <a:r>
              <a:rPr lang="ru-RU" noProof="0"/>
              <a:t>Электронная почта или контакт в социальной сети</a:t>
            </a:r>
          </a:p>
        </p:txBody>
      </p:sp>
    </p:spTree>
    <p:extLst>
      <p:ext uri="{BB962C8B-B14F-4D97-AF65-F5344CB8AC3E}">
        <p14:creationId xmlns:p14="http://schemas.microsoft.com/office/powerpoint/2010/main" val="4100815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знакомительные версии мобильных прило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Рисунок 8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Рисунок 9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C4EB921-BD58-4C2E-BDD5-FC8D2629829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id="{3CB44DE3-C599-4EA7-BFDA-4E39AE89FC0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3">
            <a:extLst>
              <a:ext uri="{FF2B5EF4-FFF2-40B4-BE49-F238E27FC236}">
                <a16:creationId xmlns:a16="http://schemas.microsoft.com/office/drawing/2014/main" id="{A4392E45-2A0B-49BF-9952-79C42AF8DE9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23012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зы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362715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831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val="418683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 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Объект 2">
            <a:extLst>
              <a:ext uri="{FF2B5EF4-FFF2-40B4-BE49-F238E27FC236}">
                <a16:creationId xmlns:a16="http://schemas.microsoft.com/office/drawing/2014/main" id="{DF554488-3F7D-4F3A-9AAF-73FB0977D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62" y="457200"/>
            <a:ext cx="5501126" cy="5411787"/>
          </a:xfrm>
        </p:spPr>
        <p:txBody>
          <a:bodyPr rtlCol="0"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99675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 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Рисунок 2">
            <a:extLst>
              <a:ext uri="{FF2B5EF4-FFF2-40B4-BE49-F238E27FC236}">
                <a16:creationId xmlns:a16="http://schemas.microsoft.com/office/drawing/2014/main" id="{56321125-B861-4CD5-8023-6E403517657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804181" y="457201"/>
            <a:ext cx="5504688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8771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9">
            <a:extLst>
              <a:ext uri="{FF2B5EF4-FFF2-40B4-BE49-F238E27FC236}">
                <a16:creationId xmlns:a16="http://schemas.microsoft.com/office/drawing/2014/main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rtlCol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val="1495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3714746"/>
            <a:ext cx="4416225" cy="2364591"/>
          </a:xfrm>
        </p:spPr>
        <p:txBody>
          <a:bodyPr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rtlCol="0"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</p:spTree>
    <p:extLst>
      <p:ext uri="{BB962C8B-B14F-4D97-AF65-F5344CB8AC3E}">
        <p14:creationId xmlns:p14="http://schemas.microsoft.com/office/powerpoint/2010/main" val="34206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0648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</p:spTree>
    <p:extLst>
      <p:ext uri="{BB962C8B-B14F-4D97-AF65-F5344CB8AC3E}">
        <p14:creationId xmlns:p14="http://schemas.microsoft.com/office/powerpoint/2010/main" val="54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ункта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</p:spTree>
    <p:extLst>
      <p:ext uri="{BB962C8B-B14F-4D97-AF65-F5344CB8AC3E}">
        <p14:creationId xmlns:p14="http://schemas.microsoft.com/office/powerpoint/2010/main" val="304084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613424"/>
            <a:ext cx="3974900" cy="246591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rtlCol="0"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Выделенный текст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свой макет экрана</a:t>
            </a:r>
          </a:p>
        </p:txBody>
      </p:sp>
    </p:spTree>
    <p:extLst>
      <p:ext uri="{BB962C8B-B14F-4D97-AF65-F5344CB8AC3E}">
        <p14:creationId xmlns:p14="http://schemas.microsoft.com/office/powerpoint/2010/main" val="774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Строка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1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2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3</a:t>
            </a:r>
          </a:p>
        </p:txBody>
      </p:sp>
    </p:spTree>
    <p:extLst>
      <p:ext uri="{BB962C8B-B14F-4D97-AF65-F5344CB8AC3E}">
        <p14:creationId xmlns:p14="http://schemas.microsoft.com/office/powerpoint/2010/main" val="230680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ED0A63-77FF-4992-99DD-A09E96E22ACC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335A3F-070E-4B0E-A4FA-9B3279A2897C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Надпись 12">
            <a:extLst>
              <a:ext uri="{FF2B5EF4-FFF2-40B4-BE49-F238E27FC236}">
                <a16:creationId xmlns:a16="http://schemas.microsoft.com/office/drawing/2014/main" id="{7C7EB16B-9FE5-4954-8D9A-47381E739BF5}"/>
              </a:ext>
            </a:extLst>
          </p:cNvPr>
          <p:cNvSpPr txBox="1"/>
          <p:nvPr userDrawn="1"/>
        </p:nvSpPr>
        <p:spPr>
          <a:xfrm>
            <a:off x="9529311" y="6365363"/>
            <a:ext cx="2047875" cy="429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rtl="0"/>
            <a:r>
              <a:rPr lang="ru-RU" sz="1200" b="0" noProof="0">
                <a:solidFill>
                  <a:schemeClr val="bg1">
                    <a:lumMod val="65000"/>
                  </a:schemeClr>
                </a:solidFill>
                <a:latin typeface="+mn-lt"/>
              </a:rPr>
              <a:t>ИМЯ ИЛИ ЛОГОТИП</a:t>
            </a:r>
          </a:p>
        </p:txBody>
      </p:sp>
    </p:spTree>
    <p:extLst>
      <p:ext uri="{BB962C8B-B14F-4D97-AF65-F5344CB8AC3E}">
        <p14:creationId xmlns:p14="http://schemas.microsoft.com/office/powerpoint/2010/main" val="2244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50" r:id="rId13"/>
    <p:sldLayoutId id="2147483652" r:id="rId14"/>
    <p:sldLayoutId id="2147483653" r:id="rId15"/>
    <p:sldLayoutId id="2147483668" r:id="rId16"/>
    <p:sldLayoutId id="2147483669" r:id="rId17"/>
    <p:sldLayoutId id="2147483671" r:id="rId18"/>
    <p:sldLayoutId id="2147483672" r:id="rId19"/>
    <p:sldLayoutId id="2147483654" r:id="rId20"/>
    <p:sldLayoutId id="2147483678" r:id="rId21"/>
    <p:sldLayoutId id="2147483655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9" r:id="rId28"/>
    <p:sldLayoutId id="214748368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10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svg"/><Relationship Id="rId5" Type="http://schemas.openxmlformats.org/officeDocument/2006/relationships/image" Target="../media/image23.png"/><Relationship Id="rId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ве девочки смотрят на экран ноутбука">
            <a:extLst>
              <a:ext uri="{FF2B5EF4-FFF2-40B4-BE49-F238E27FC236}">
                <a16:creationId xmlns:a16="http://schemas.microsoft.com/office/drawing/2014/main" id="{F05D089D-7A15-41BC-B971-911CC28C4A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8" name="Прямоугольник 27" title="Темный полупрозрачный фон">
            <a:extLst>
              <a:ext uri="{FF2B5EF4-FFF2-40B4-BE49-F238E27FC236}">
                <a16:creationId xmlns:a16="http://schemas.microsoft.com/office/drawing/2014/main" id="{E93CFE69-79B0-440B-949E-DA17AD834A10}"/>
              </a:ext>
            </a:extLst>
          </p:cNvPr>
          <p:cNvSpPr/>
          <p:nvPr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9" name="Надпись 18">
            <a:extLst>
              <a:ext uri="{FF2B5EF4-FFF2-40B4-BE49-F238E27FC236}">
                <a16:creationId xmlns:a16="http://schemas.microsoft.com/office/drawing/2014/main" id="{5170152F-4BDD-EA4D-B3D1-E9A87974CFC0}"/>
              </a:ext>
            </a:extLst>
          </p:cNvPr>
          <p:cNvSpPr txBox="1"/>
          <p:nvPr/>
        </p:nvSpPr>
        <p:spPr bwMode="gray">
          <a:xfrm>
            <a:off x="6433190" y="2483641"/>
            <a:ext cx="2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90000"/>
              </a:lnSpc>
            </a:pPr>
            <a:r>
              <a:rPr lang="ru-RU" sz="2000" b="1" noProof="1">
                <a:gradFill>
                  <a:gsLst>
                    <a:gs pos="0">
                      <a:schemeClr val="accent1"/>
                    </a:gs>
                    <a:gs pos="51300">
                      <a:schemeClr val="accent2"/>
                    </a:gs>
                    <a:gs pos="100000">
                      <a:schemeClr val="accent3"/>
                    </a:gs>
                  </a:gsLst>
                  <a:lin ang="0" scaled="0"/>
                </a:gradFill>
              </a:rPr>
              <a:t>Fabrikam, Inc.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ru-RU" sz="3100" dirty="0" smtClean="0"/>
              <a:t>КАРЬЕРА В МЕДИА ДЛЯ ЧЕЛОВЕКА С ИНВАЛИДНСТЬЮ</a:t>
            </a:r>
            <a:endParaRPr lang="ru-RU" sz="3100" dirty="0"/>
          </a:p>
        </p:txBody>
      </p:sp>
      <p:cxnSp>
        <p:nvCxnSpPr>
          <p:cNvPr id="16" name="Прямая соединительная линия 15" title="Разделитель">
            <a:extLst>
              <a:ext uri="{FF2B5EF4-FFF2-40B4-BE49-F238E27FC236}">
                <a16:creationId xmlns:a16="http://schemas.microsoft.com/office/drawing/2014/main" id="{F3753AF9-461F-4049-BB9D-621E76A51470}"/>
              </a:ext>
            </a:extLst>
          </p:cNvPr>
          <p:cNvCxnSpPr>
            <a:cxnSpLocks/>
          </p:cNvCxnSpPr>
          <p:nvPr/>
        </p:nvCxnSpPr>
        <p:spPr>
          <a:xfrm>
            <a:off x="6539896" y="4876800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539896" y="4962524"/>
            <a:ext cx="3571782" cy="1559563"/>
          </a:xfrm>
        </p:spPr>
        <p:txBody>
          <a:bodyPr rtlCol="0"/>
          <a:lstStyle/>
          <a:p>
            <a:pPr rtl="0"/>
            <a:r>
              <a:rPr lang="ru-RU" dirty="0" smtClean="0"/>
              <a:t>Чем заниматься? Где учиться? Как заработать на жизнь?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33190" y="2377000"/>
            <a:ext cx="2279736" cy="475973"/>
          </a:xfrm>
          <a:prstGeom prst="rect">
            <a:avLst/>
          </a:prstGeom>
          <a:solidFill>
            <a:srgbClr val="08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F10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5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EAE0D-88F0-4123-A369-92983D7E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Как начать заниматься медиа?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873866-C6DF-4447-8D2F-8A88CF14E6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1582738"/>
            <a:ext cx="3975100" cy="1744662"/>
          </a:xfrm>
        </p:spPr>
        <p:txBody>
          <a:bodyPr rtlCol="0"/>
          <a:lstStyle/>
          <a:p>
            <a:pPr rtl="0"/>
            <a:r>
              <a:rPr lang="ru-RU" dirty="0" smtClean="0"/>
              <a:t>В эту пятницу, 29 января, Медиа </a:t>
            </a:r>
            <a:r>
              <a:rPr lang="en-US" dirty="0" smtClean="0"/>
              <a:t>Z</a:t>
            </a:r>
            <a:r>
              <a:rPr lang="ru-RU" dirty="0"/>
              <a:t>!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BC25F-F41F-4EE7-8166-FD25E15EA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3802743"/>
            <a:ext cx="3974900" cy="2091537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Регистрируйтесь</a:t>
            </a:r>
          </a:p>
          <a:p>
            <a:pPr marL="0" indent="0" rtl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Участвуйте</a:t>
            </a:r>
          </a:p>
          <a:p>
            <a:pPr marL="0" indent="0" rtl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Занимайтесь медиа!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A106A1-5BFA-4033-8A49-0E0F2A688C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10</a:t>
            </a:fld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 b="96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666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>
            <a:extLst>
              <a:ext uri="{FF2B5EF4-FFF2-40B4-BE49-F238E27FC236}">
                <a16:creationId xmlns:a16="http://schemas.microsoft.com/office/drawing/2014/main" id="{358B6C62-CDD6-4E2C-8BC8-699230D3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2657476"/>
            <a:ext cx="4416225" cy="3421862"/>
          </a:xfrm>
        </p:spPr>
        <p:txBody>
          <a:bodyPr rtlCol="0"/>
          <a:lstStyle/>
          <a:p>
            <a:pPr rtl="0">
              <a:buFontTx/>
              <a:buChar char="-"/>
            </a:pPr>
            <a:r>
              <a:rPr lang="ru-RU" noProof="1" smtClean="0"/>
              <a:t>Профессиональный практикующий журналист,</a:t>
            </a:r>
          </a:p>
          <a:p>
            <a:pPr rtl="0">
              <a:buFontTx/>
              <a:buChar char="-"/>
            </a:pPr>
            <a:r>
              <a:rPr lang="ru-RU" noProof="1" smtClean="0"/>
              <a:t>Педагог дополнительного ообразования,</a:t>
            </a:r>
          </a:p>
          <a:p>
            <a:pPr rtl="0">
              <a:buFontTx/>
              <a:buChar char="-"/>
            </a:pPr>
            <a:r>
              <a:rPr lang="ru-RU" noProof="1" smtClean="0"/>
              <a:t>Председатель Свердловского регионального отделения ООДО «Лига юных журналистов»</a:t>
            </a:r>
          </a:p>
          <a:p>
            <a:pPr rtl="0">
              <a:buFontTx/>
              <a:buChar char="-"/>
            </a:pPr>
            <a:endParaRPr lang="ru-RU" noProof="1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03D6D45-09FB-4A71-8BA9-C71413D258DB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ru-RU" noProof="1" smtClean="0"/>
              <a:t>АЛЕНА ЧЕХОМОВА</a:t>
            </a:r>
            <a:endParaRPr lang="ru-RU" noProof="1"/>
          </a:p>
        </p:txBody>
      </p:sp>
      <p:cxnSp>
        <p:nvCxnSpPr>
          <p:cNvPr id="45" name="Прямая соединительная линия 44" title="Разделитель">
            <a:extLst>
              <a:ext uri="{FF2B5EF4-FFF2-40B4-BE49-F238E27FC236}">
                <a16:creationId xmlns:a16="http://schemas.microsoft.com/office/drawing/2014/main" id="{68893E2F-227D-4472-B59F-3DEBF46C0EDC}"/>
              </a:ext>
            </a:extLst>
          </p:cNvPr>
          <p:cNvCxnSpPr>
            <a:cxnSpLocks/>
          </p:cNvCxnSpPr>
          <p:nvPr/>
        </p:nvCxnSpPr>
        <p:spPr bwMode="ltGray">
          <a:xfrm>
            <a:off x="5657669" y="5491163"/>
            <a:ext cx="5750421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28">
            <a:extLst>
              <a:ext uri="{FF2B5EF4-FFF2-40B4-BE49-F238E27FC236}">
                <a16:creationId xmlns:a16="http://schemas.microsoft.com/office/drawing/2014/main" id="{CAA3871B-5A80-4D63-B9BD-FFAB1FF706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658442" y="5657850"/>
            <a:ext cx="4692058" cy="1119943"/>
          </a:xfrm>
        </p:spPr>
        <p:txBody>
          <a:bodyPr rtlCol="0"/>
          <a:lstStyle/>
          <a:p>
            <a:pPr rtl="0"/>
            <a:r>
              <a:rPr lang="ru-RU" noProof="1" smtClean="0"/>
              <a:t>Руководитель Студии молодежных медиа «Громко!» ГАНОУ СО «Дворец молодежи», специалист проекта «Право на дело»</a:t>
            </a:r>
            <a:endParaRPr lang="ru-RU" noProof="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AEF3E39-2332-4C12-9142-1DB674D9F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/>
              <a:t>2</a:t>
            </a:fld>
            <a:endParaRPr lang="ru-RU" noProof="1"/>
          </a:p>
        </p:txBody>
      </p:sp>
      <p:sp>
        <p:nvSpPr>
          <p:cNvPr id="6" name="Прямоугольник 5"/>
          <p:cNvSpPr/>
          <p:nvPr/>
        </p:nvSpPr>
        <p:spPr>
          <a:xfrm>
            <a:off x="5381897" y="0"/>
            <a:ext cx="6390103" cy="37229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09" y="-49553"/>
            <a:ext cx="4552270" cy="455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6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ru-RU" sz="4400" dirty="0" smtClean="0"/>
              <a:t>Почему медиа?</a:t>
            </a:r>
            <a:endParaRPr lang="ru-RU" sz="4400" dirty="0"/>
          </a:p>
        </p:txBody>
      </p:sp>
      <p:cxnSp>
        <p:nvCxnSpPr>
          <p:cNvPr id="12" name="Прямая соединительная линия 11" title="Разделитель">
            <a:extLst>
              <a:ext uri="{FF2B5EF4-FFF2-40B4-BE49-F238E27FC236}">
                <a16:creationId xmlns:a16="http://schemas.microsoft.com/office/drawing/2014/main" id="{3E48293B-B086-4048-863C-47E7C47880A1}"/>
              </a:ext>
            </a:extLst>
          </p:cNvPr>
          <p:cNvCxnSpPr>
            <a:cxnSpLocks/>
          </p:cNvCxnSpPr>
          <p:nvPr/>
        </p:nvCxnSpPr>
        <p:spPr bwMode="lt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бъект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 rtlCol="0"/>
          <a:lstStyle/>
          <a:p>
            <a:pPr rtl="0"/>
            <a:r>
              <a:rPr lang="ru-RU" dirty="0" smtClean="0"/>
              <a:t>Что дают занятия медиа человеку с инвалидностью?</a:t>
            </a:r>
            <a:endParaRPr lang="ru-RU" dirty="0"/>
          </a:p>
        </p:txBody>
      </p:sp>
      <p:sp>
        <p:nvSpPr>
          <p:cNvPr id="16" name="Прямоугольник 15" title="Фон для значка">
            <a:extLst>
              <a:ext uri="{FF2B5EF4-FFF2-40B4-BE49-F238E27FC236}">
                <a16:creationId xmlns:a16="http://schemas.microsoft.com/office/drawing/2014/main" id="{05860339-31F7-4884-957E-5C40F818EBB8}"/>
              </a:ext>
            </a:extLst>
          </p:cNvPr>
          <p:cNvSpPr/>
          <p:nvPr/>
        </p:nvSpPr>
        <p:spPr>
          <a:xfrm>
            <a:off x="6630791" y="239222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25" name="Рисунок 24" descr="Золотые слитки" title="Значок заполнителя">
            <a:extLst>
              <a:ext uri="{FF2B5EF4-FFF2-40B4-BE49-F238E27FC236}">
                <a16:creationId xmlns:a16="http://schemas.microsoft.com/office/drawing/2014/main" id="{7CF8B318-D925-4AA4-A626-B915F8B960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29925" y="2691354"/>
            <a:ext cx="516155" cy="516155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9002" y="4130530"/>
            <a:ext cx="2178000" cy="719999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Полезные навыки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Прямая соединительная линия 17" title="Разделитель">
            <a:extLst>
              <a:ext uri="{FF2B5EF4-FFF2-40B4-BE49-F238E27FC236}">
                <a16:creationId xmlns:a16="http://schemas.microsoft.com/office/drawing/2014/main" id="{45C26E9A-3991-49A2-8D63-94C577E8A0AC}"/>
              </a:ext>
            </a:extLst>
          </p:cNvPr>
          <p:cNvCxnSpPr>
            <a:cxnSpLocks/>
          </p:cNvCxnSpPr>
          <p:nvPr/>
        </p:nvCxnSpPr>
        <p:spPr>
          <a:xfrm>
            <a:off x="6414002" y="4646026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 title="Фон для значка">
            <a:extLst>
              <a:ext uri="{FF2B5EF4-FFF2-40B4-BE49-F238E27FC236}">
                <a16:creationId xmlns:a16="http://schemas.microsoft.com/office/drawing/2014/main" id="{056960D0-0A22-4E28-82F3-B9AA805E96A4}"/>
              </a:ext>
            </a:extLst>
          </p:cNvPr>
          <p:cNvSpPr/>
          <p:nvPr/>
        </p:nvSpPr>
        <p:spPr>
          <a:xfrm>
            <a:off x="8545316" y="239222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29" name="Рисунок 28" descr="Карандаш" title="Значок заполнителя">
            <a:extLst>
              <a:ext uri="{FF2B5EF4-FFF2-40B4-BE49-F238E27FC236}">
                <a16:creationId xmlns:a16="http://schemas.microsoft.com/office/drawing/2014/main" id="{87645AAE-99D6-4DF7-BBA8-ACD6942E16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844450" y="2691354"/>
            <a:ext cx="516155" cy="516155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02527" y="4130531"/>
            <a:ext cx="1800000" cy="360000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Профессию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Прямая соединительная линия 18" title="Разделитель">
            <a:extLst>
              <a:ext uri="{FF2B5EF4-FFF2-40B4-BE49-F238E27FC236}">
                <a16:creationId xmlns:a16="http://schemas.microsoft.com/office/drawing/2014/main" id="{4EAA895A-8A04-4C68-83A5-3E4F5209FB7E}"/>
              </a:ext>
            </a:extLst>
          </p:cNvPr>
          <p:cNvCxnSpPr>
            <a:cxnSpLocks/>
          </p:cNvCxnSpPr>
          <p:nvPr/>
        </p:nvCxnSpPr>
        <p:spPr>
          <a:xfrm>
            <a:off x="8328527" y="4646026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>
            <a:extLst>
              <a:ext uri="{FF2B5EF4-FFF2-40B4-BE49-F238E27FC236}">
                <a16:creationId xmlns:a16="http://schemas.microsoft.com/office/drawing/2014/main" id="{29E0145E-8E4E-439B-A78F-92EC279B3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02527" y="4796094"/>
            <a:ext cx="1800000" cy="720000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7" name="Прямоугольник 16" title="Фон для значка">
            <a:extLst>
              <a:ext uri="{FF2B5EF4-FFF2-40B4-BE49-F238E27FC236}">
                <a16:creationId xmlns:a16="http://schemas.microsoft.com/office/drawing/2014/main" id="{7AEBBE7F-98BB-4059-8F15-7198C7DAC337}"/>
              </a:ext>
            </a:extLst>
          </p:cNvPr>
          <p:cNvSpPr/>
          <p:nvPr/>
        </p:nvSpPr>
        <p:spPr>
          <a:xfrm>
            <a:off x="10459841" y="239222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27" name="Рисунок 26" descr="Монеты" title="Значок заполнителя">
            <a:extLst>
              <a:ext uri="{FF2B5EF4-FFF2-40B4-BE49-F238E27FC236}">
                <a16:creationId xmlns:a16="http://schemas.microsoft.com/office/drawing/2014/main" id="{2BC353DF-7455-49A6-8C40-1E0630E1DA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58975" y="2691354"/>
            <a:ext cx="516155" cy="516155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17052" y="4130531"/>
            <a:ext cx="1800000" cy="360000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Социализацию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Прямая соединительная линия 19" title="Разделитель">
            <a:extLst>
              <a:ext uri="{FF2B5EF4-FFF2-40B4-BE49-F238E27FC236}">
                <a16:creationId xmlns:a16="http://schemas.microsoft.com/office/drawing/2014/main" id="{59D2C94E-1924-4389-B84A-2828D610B220}"/>
              </a:ext>
            </a:extLst>
          </p:cNvPr>
          <p:cNvCxnSpPr>
            <a:cxnSpLocks/>
          </p:cNvCxnSpPr>
          <p:nvPr/>
        </p:nvCxnSpPr>
        <p:spPr>
          <a:xfrm>
            <a:off x="10243052" y="4646026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0">
            <a:extLst>
              <a:ext uri="{FF2B5EF4-FFF2-40B4-BE49-F238E27FC236}">
                <a16:creationId xmlns:a16="http://schemas.microsoft.com/office/drawing/2014/main" id="{1D0238C6-EDC9-431C-B062-27BAF34CD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17052" y="4796094"/>
            <a:ext cx="1800000" cy="720000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3</a:t>
            </a:fld>
            <a:endParaRPr lang="ru-RU"/>
          </a:p>
        </p:txBody>
      </p:sp>
      <p:pic>
        <p:nvPicPr>
          <p:cNvPr id="23" name="Рисунок 22"/>
          <p:cNvPicPr>
            <a:picLocks noGrp="1" noChangeAspect="1"/>
          </p:cNvPicPr>
          <p:nvPr>
            <p:ph type="pic" sz="quarter" idx="1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" r="8570"/>
          <a:stretch>
            <a:fillRect/>
          </a:stretch>
        </p:blipFill>
        <p:spPr/>
      </p:pic>
      <p:sp>
        <p:nvSpPr>
          <p:cNvPr id="24" name="Текст 2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73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Люди на собрании, сидящие за столом">
            <a:extLst>
              <a:ext uri="{FF2B5EF4-FFF2-40B4-BE49-F238E27FC236}">
                <a16:creationId xmlns:a16="http://schemas.microsoft.com/office/drawing/2014/main" id="{183BC1DD-FC8F-4036-B43A-743B2FF4F0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Прямоугольник 30" title="Темный полупрозрачный фон">
            <a:extLst>
              <a:ext uri="{FF2B5EF4-FFF2-40B4-BE49-F238E27FC236}">
                <a16:creationId xmlns:a16="http://schemas.microsoft.com/office/drawing/2014/main" id="{F6A60A77-3CD9-2340-9CBF-AB127828C253}"/>
              </a:ext>
            </a:extLst>
          </p:cNvPr>
          <p:cNvSpPr/>
          <p:nvPr/>
        </p:nvSpPr>
        <p:spPr>
          <a:xfrm>
            <a:off x="432000" y="0"/>
            <a:ext cx="11760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30" name="Прямоугольник 29" title="Светлый полупрозрачный фон">
            <a:extLst>
              <a:ext uri="{FF2B5EF4-FFF2-40B4-BE49-F238E27FC236}">
                <a16:creationId xmlns:a16="http://schemas.microsoft.com/office/drawing/2014/main" id="{2AFED906-603E-4575-A8EB-18849F6201A6}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80728" y="2377000"/>
            <a:ext cx="7278284" cy="2387600"/>
          </a:xfrm>
        </p:spPr>
        <p:txBody>
          <a:bodyPr rtlCol="0"/>
          <a:lstStyle/>
          <a:p>
            <a:pPr rtl="0"/>
            <a:r>
              <a:rPr lang="ru-RU" noProof="1" smtClean="0"/>
              <a:t>Социализация - сила</a:t>
            </a:r>
            <a:endParaRPr lang="ru-RU" noProof="1"/>
          </a:p>
        </p:txBody>
      </p:sp>
      <p:cxnSp>
        <p:nvCxnSpPr>
          <p:cNvPr id="15" name="Прямая соединительная линия 14" title="Разделитель">
            <a:extLst>
              <a:ext uri="{FF2B5EF4-FFF2-40B4-BE49-F238E27FC236}">
                <a16:creationId xmlns:a16="http://schemas.microsoft.com/office/drawing/2014/main" id="{642D433C-2521-498F-AEB8-751A77CDE32F}"/>
              </a:ext>
            </a:extLst>
          </p:cNvPr>
          <p:cNvCxnSpPr>
            <a:cxnSpLocks/>
          </p:cNvCxnSpPr>
          <p:nvPr/>
        </p:nvCxnSpPr>
        <p:spPr bwMode="gray">
          <a:xfrm>
            <a:off x="680728" y="4876800"/>
            <a:ext cx="667179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 rtlCol="0"/>
          <a:lstStyle/>
          <a:p>
            <a:pPr rtl="0"/>
            <a:r>
              <a:rPr lang="ru-RU" noProof="1" smtClean="0"/>
              <a:t>Медиа – всегда взаимодействие</a:t>
            </a:r>
            <a:endParaRPr lang="ru-RU" noProof="1"/>
          </a:p>
        </p:txBody>
      </p:sp>
      <p:grpSp>
        <p:nvGrpSpPr>
          <p:cNvPr id="21" name="Группа 20" hidden="1" title="Логотип">
            <a:extLst>
              <a:ext uri="{FF2B5EF4-FFF2-40B4-BE49-F238E27FC236}">
                <a16:creationId xmlns:a16="http://schemas.microsoft.com/office/drawing/2014/main" id="{B6C6CF9E-253E-4427-A32A-5C2467E9C3E7}"/>
              </a:ext>
            </a:extLst>
          </p:cNvPr>
          <p:cNvGrpSpPr/>
          <p:nvPr/>
        </p:nvGrpSpPr>
        <p:grpSpPr>
          <a:xfrm>
            <a:off x="10474628" y="262234"/>
            <a:ext cx="1404722" cy="299741"/>
            <a:chOff x="6510608" y="1858229"/>
            <a:chExt cx="2159571" cy="460812"/>
          </a:xfrm>
          <a:gradFill>
            <a:gsLst>
              <a:gs pos="0">
                <a:schemeClr val="accent1"/>
              </a:gs>
              <a:gs pos="51300">
                <a:schemeClr val="accent2"/>
              </a:gs>
              <a:gs pos="100000">
                <a:schemeClr val="accent3"/>
              </a:gs>
            </a:gsLst>
            <a:lin ang="0" scaled="0"/>
          </a:gradFill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56EFE9CD-48EA-4600-88AA-120E29187B70}"/>
                </a:ext>
              </a:extLst>
            </p:cNvPr>
            <p:cNvSpPr/>
            <p:nvPr/>
          </p:nvSpPr>
          <p:spPr>
            <a:xfrm>
              <a:off x="6510608" y="1858229"/>
              <a:ext cx="351467" cy="351467"/>
            </a:xfrm>
            <a:custGeom>
              <a:avLst/>
              <a:gdLst>
                <a:gd name="connsiteX0" fmla="*/ 154255 w 351467"/>
                <a:gd name="connsiteY0" fmla="*/ 228454 h 351467"/>
                <a:gd name="connsiteX1" fmla="*/ 29289 w 351467"/>
                <a:gd name="connsiteY1" fmla="*/ 29289 h 351467"/>
                <a:gd name="connsiteX2" fmla="*/ 115203 w 351467"/>
                <a:gd name="connsiteY2" fmla="*/ 29289 h 351467"/>
                <a:gd name="connsiteX3" fmla="*/ 193307 w 351467"/>
                <a:gd name="connsiteY3" fmla="*/ 162065 h 351467"/>
                <a:gd name="connsiteX4" fmla="*/ 271411 w 351467"/>
                <a:gd name="connsiteY4" fmla="*/ 29289 h 351467"/>
                <a:gd name="connsiteX5" fmla="*/ 353420 w 351467"/>
                <a:gd name="connsiteY5" fmla="*/ 29289 h 351467"/>
                <a:gd name="connsiteX6" fmla="*/ 228454 w 351467"/>
                <a:gd name="connsiteY6" fmla="*/ 224548 h 351467"/>
                <a:gd name="connsiteX7" fmla="*/ 228454 w 351467"/>
                <a:gd name="connsiteY7" fmla="*/ 353420 h 351467"/>
                <a:gd name="connsiteX8" fmla="*/ 154255 w 351467"/>
                <a:gd name="connsiteY8" fmla="*/ 353420 h 351467"/>
                <a:gd name="connsiteX9" fmla="*/ 154255 w 351467"/>
                <a:gd name="connsiteY9" fmla="*/ 228454 h 35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1467" h="351467">
                  <a:moveTo>
                    <a:pt x="154255" y="228454"/>
                  </a:moveTo>
                  <a:lnTo>
                    <a:pt x="29289" y="29289"/>
                  </a:lnTo>
                  <a:lnTo>
                    <a:pt x="115203" y="29289"/>
                  </a:lnTo>
                  <a:lnTo>
                    <a:pt x="193307" y="162065"/>
                  </a:lnTo>
                  <a:lnTo>
                    <a:pt x="271411" y="29289"/>
                  </a:lnTo>
                  <a:lnTo>
                    <a:pt x="353420" y="29289"/>
                  </a:lnTo>
                  <a:lnTo>
                    <a:pt x="228454" y="224548"/>
                  </a:lnTo>
                  <a:lnTo>
                    <a:pt x="228454" y="353420"/>
                  </a:lnTo>
                  <a:lnTo>
                    <a:pt x="154255" y="353420"/>
                  </a:lnTo>
                  <a:lnTo>
                    <a:pt x="154255" y="2284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F519FE9E-CD3D-4D03-9E47-BC22664E57E7}"/>
                </a:ext>
              </a:extLst>
            </p:cNvPr>
            <p:cNvSpPr/>
            <p:nvPr/>
          </p:nvSpPr>
          <p:spPr>
            <a:xfrm>
              <a:off x="6783972" y="1928522"/>
              <a:ext cx="312415" cy="312415"/>
            </a:xfrm>
            <a:custGeom>
              <a:avLst/>
              <a:gdLst>
                <a:gd name="connsiteX0" fmla="*/ 29289 w 312415"/>
                <a:gd name="connsiteY0" fmla="*/ 162065 h 312415"/>
                <a:gd name="connsiteX1" fmla="*/ 29289 w 312415"/>
                <a:gd name="connsiteY1" fmla="*/ 162065 h 312415"/>
                <a:gd name="connsiteX2" fmla="*/ 165971 w 312415"/>
                <a:gd name="connsiteY2" fmla="*/ 29289 h 312415"/>
                <a:gd name="connsiteX3" fmla="*/ 302652 w 312415"/>
                <a:gd name="connsiteY3" fmla="*/ 158160 h 312415"/>
                <a:gd name="connsiteX4" fmla="*/ 302652 w 312415"/>
                <a:gd name="connsiteY4" fmla="*/ 158160 h 312415"/>
                <a:gd name="connsiteX5" fmla="*/ 165971 w 312415"/>
                <a:gd name="connsiteY5" fmla="*/ 287031 h 312415"/>
                <a:gd name="connsiteX6" fmla="*/ 29289 w 312415"/>
                <a:gd name="connsiteY6" fmla="*/ 162065 h 312415"/>
                <a:gd name="connsiteX7" fmla="*/ 232359 w 312415"/>
                <a:gd name="connsiteY7" fmla="*/ 162065 h 312415"/>
                <a:gd name="connsiteX8" fmla="*/ 232359 w 312415"/>
                <a:gd name="connsiteY8" fmla="*/ 162065 h 312415"/>
                <a:gd name="connsiteX9" fmla="*/ 165971 w 312415"/>
                <a:gd name="connsiteY9" fmla="*/ 91772 h 312415"/>
                <a:gd name="connsiteX10" fmla="*/ 99582 w 312415"/>
                <a:gd name="connsiteY10" fmla="*/ 162065 h 312415"/>
                <a:gd name="connsiteX11" fmla="*/ 99582 w 312415"/>
                <a:gd name="connsiteY11" fmla="*/ 162065 h 312415"/>
                <a:gd name="connsiteX12" fmla="*/ 165971 w 312415"/>
                <a:gd name="connsiteY12" fmla="*/ 232359 h 312415"/>
                <a:gd name="connsiteX13" fmla="*/ 232359 w 312415"/>
                <a:gd name="connsiteY13" fmla="*/ 162065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2415" h="312415">
                  <a:moveTo>
                    <a:pt x="29289" y="162065"/>
                  </a:moveTo>
                  <a:lnTo>
                    <a:pt x="29289" y="162065"/>
                  </a:lnTo>
                  <a:cubicBezTo>
                    <a:pt x="29289" y="87867"/>
                    <a:pt x="87867" y="29289"/>
                    <a:pt x="165971" y="29289"/>
                  </a:cubicBezTo>
                  <a:cubicBezTo>
                    <a:pt x="244075" y="29289"/>
                    <a:pt x="302652" y="87867"/>
                    <a:pt x="302652" y="158160"/>
                  </a:cubicBezTo>
                  <a:lnTo>
                    <a:pt x="302652" y="158160"/>
                  </a:lnTo>
                  <a:cubicBezTo>
                    <a:pt x="302652" y="228454"/>
                    <a:pt x="244075" y="287031"/>
                    <a:pt x="165971" y="287031"/>
                  </a:cubicBezTo>
                  <a:cubicBezTo>
                    <a:pt x="87867" y="290937"/>
                    <a:pt x="29289" y="236264"/>
                    <a:pt x="29289" y="162065"/>
                  </a:cubicBezTo>
                  <a:close/>
                  <a:moveTo>
                    <a:pt x="232359" y="162065"/>
                  </a:moveTo>
                  <a:lnTo>
                    <a:pt x="232359" y="162065"/>
                  </a:lnTo>
                  <a:cubicBezTo>
                    <a:pt x="232359" y="123013"/>
                    <a:pt x="205023" y="91772"/>
                    <a:pt x="165971" y="91772"/>
                  </a:cubicBezTo>
                  <a:cubicBezTo>
                    <a:pt x="126919" y="91772"/>
                    <a:pt x="99582" y="123013"/>
                    <a:pt x="99582" y="162065"/>
                  </a:cubicBezTo>
                  <a:lnTo>
                    <a:pt x="99582" y="162065"/>
                  </a:lnTo>
                  <a:cubicBezTo>
                    <a:pt x="99582" y="197212"/>
                    <a:pt x="126919" y="232359"/>
                    <a:pt x="165971" y="232359"/>
                  </a:cubicBezTo>
                  <a:cubicBezTo>
                    <a:pt x="208928" y="232359"/>
                    <a:pt x="232359" y="201117"/>
                    <a:pt x="232359" y="162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E0F44737-B820-487B-8BCF-50DFB953CCB1}"/>
                </a:ext>
              </a:extLst>
            </p:cNvPr>
            <p:cNvSpPr/>
            <p:nvPr/>
          </p:nvSpPr>
          <p:spPr>
            <a:xfrm>
              <a:off x="7084671" y="1936333"/>
              <a:ext cx="273363" cy="312415"/>
            </a:xfrm>
            <a:custGeom>
              <a:avLst/>
              <a:gdLst>
                <a:gd name="connsiteX0" fmla="*/ 29289 w 273363"/>
                <a:gd name="connsiteY0" fmla="*/ 189402 h 312415"/>
                <a:gd name="connsiteX1" fmla="*/ 29289 w 273363"/>
                <a:gd name="connsiteY1" fmla="*/ 29289 h 312415"/>
                <a:gd name="connsiteX2" fmla="*/ 99582 w 273363"/>
                <a:gd name="connsiteY2" fmla="*/ 29289 h 312415"/>
                <a:gd name="connsiteX3" fmla="*/ 99582 w 273363"/>
                <a:gd name="connsiteY3" fmla="*/ 169876 h 312415"/>
                <a:gd name="connsiteX4" fmla="*/ 142540 w 273363"/>
                <a:gd name="connsiteY4" fmla="*/ 220643 h 312415"/>
                <a:gd name="connsiteX5" fmla="*/ 185497 w 273363"/>
                <a:gd name="connsiteY5" fmla="*/ 169876 h 312415"/>
                <a:gd name="connsiteX6" fmla="*/ 185497 w 273363"/>
                <a:gd name="connsiteY6" fmla="*/ 29289 h 312415"/>
                <a:gd name="connsiteX7" fmla="*/ 255790 w 273363"/>
                <a:gd name="connsiteY7" fmla="*/ 29289 h 312415"/>
                <a:gd name="connsiteX8" fmla="*/ 255790 w 273363"/>
                <a:gd name="connsiteY8" fmla="*/ 279221 h 312415"/>
                <a:gd name="connsiteX9" fmla="*/ 185497 w 273363"/>
                <a:gd name="connsiteY9" fmla="*/ 279221 h 312415"/>
                <a:gd name="connsiteX10" fmla="*/ 185497 w 273363"/>
                <a:gd name="connsiteY10" fmla="*/ 244074 h 312415"/>
                <a:gd name="connsiteX11" fmla="*/ 111298 w 273363"/>
                <a:gd name="connsiteY11" fmla="*/ 283126 h 312415"/>
                <a:gd name="connsiteX12" fmla="*/ 29289 w 273363"/>
                <a:gd name="connsiteY12" fmla="*/ 189402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363" h="312415">
                  <a:moveTo>
                    <a:pt x="29289" y="189402"/>
                  </a:moveTo>
                  <a:lnTo>
                    <a:pt x="29289" y="29289"/>
                  </a:lnTo>
                  <a:lnTo>
                    <a:pt x="99582" y="29289"/>
                  </a:lnTo>
                  <a:lnTo>
                    <a:pt x="99582" y="169876"/>
                  </a:lnTo>
                  <a:cubicBezTo>
                    <a:pt x="99582" y="205022"/>
                    <a:pt x="115203" y="220643"/>
                    <a:pt x="142540" y="220643"/>
                  </a:cubicBezTo>
                  <a:cubicBezTo>
                    <a:pt x="169876" y="220643"/>
                    <a:pt x="185497" y="205022"/>
                    <a:pt x="185497" y="169876"/>
                  </a:cubicBezTo>
                  <a:lnTo>
                    <a:pt x="185497" y="29289"/>
                  </a:lnTo>
                  <a:lnTo>
                    <a:pt x="255790" y="29289"/>
                  </a:lnTo>
                  <a:lnTo>
                    <a:pt x="255790" y="279221"/>
                  </a:lnTo>
                  <a:lnTo>
                    <a:pt x="185497" y="279221"/>
                  </a:lnTo>
                  <a:lnTo>
                    <a:pt x="185497" y="244074"/>
                  </a:lnTo>
                  <a:cubicBezTo>
                    <a:pt x="169876" y="263600"/>
                    <a:pt x="146445" y="283126"/>
                    <a:pt x="111298" y="283126"/>
                  </a:cubicBezTo>
                  <a:cubicBezTo>
                    <a:pt x="60530" y="283126"/>
                    <a:pt x="29289" y="247980"/>
                    <a:pt x="29289" y="1894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9F8906E3-194C-4A7B-9B6F-BF9D3EFF28A9}"/>
                </a:ext>
              </a:extLst>
            </p:cNvPr>
            <p:cNvSpPr/>
            <p:nvPr/>
          </p:nvSpPr>
          <p:spPr>
            <a:xfrm>
              <a:off x="7354130" y="1932003"/>
              <a:ext cx="195260" cy="312415"/>
            </a:xfrm>
            <a:custGeom>
              <a:avLst/>
              <a:gdLst>
                <a:gd name="connsiteX0" fmla="*/ 29289 w 195259"/>
                <a:gd name="connsiteY0" fmla="*/ 33618 h 312415"/>
                <a:gd name="connsiteX1" fmla="*/ 99582 w 195259"/>
                <a:gd name="connsiteY1" fmla="*/ 33618 h 312415"/>
                <a:gd name="connsiteX2" fmla="*/ 99582 w 195259"/>
                <a:gd name="connsiteY2" fmla="*/ 84386 h 312415"/>
                <a:gd name="connsiteX3" fmla="*/ 181591 w 195259"/>
                <a:gd name="connsiteY3" fmla="*/ 29713 h 312415"/>
                <a:gd name="connsiteX4" fmla="*/ 181591 w 195259"/>
                <a:gd name="connsiteY4" fmla="*/ 103912 h 312415"/>
                <a:gd name="connsiteX5" fmla="*/ 177686 w 195259"/>
                <a:gd name="connsiteY5" fmla="*/ 103912 h 312415"/>
                <a:gd name="connsiteX6" fmla="*/ 99582 w 195259"/>
                <a:gd name="connsiteY6" fmla="*/ 193731 h 312415"/>
                <a:gd name="connsiteX7" fmla="*/ 99582 w 195259"/>
                <a:gd name="connsiteY7" fmla="*/ 287456 h 312415"/>
                <a:gd name="connsiteX8" fmla="*/ 29289 w 195259"/>
                <a:gd name="connsiteY8" fmla="*/ 287456 h 312415"/>
                <a:gd name="connsiteX9" fmla="*/ 29289 w 195259"/>
                <a:gd name="connsiteY9" fmla="*/ 33618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259" h="312415">
                  <a:moveTo>
                    <a:pt x="29289" y="33618"/>
                  </a:moveTo>
                  <a:lnTo>
                    <a:pt x="99582" y="33618"/>
                  </a:lnTo>
                  <a:lnTo>
                    <a:pt x="99582" y="84386"/>
                  </a:lnTo>
                  <a:cubicBezTo>
                    <a:pt x="115203" y="49239"/>
                    <a:pt x="138634" y="25808"/>
                    <a:pt x="181591" y="29713"/>
                  </a:cubicBezTo>
                  <a:lnTo>
                    <a:pt x="181591" y="103912"/>
                  </a:lnTo>
                  <a:lnTo>
                    <a:pt x="177686" y="103912"/>
                  </a:lnTo>
                  <a:cubicBezTo>
                    <a:pt x="130824" y="103912"/>
                    <a:pt x="99582" y="131248"/>
                    <a:pt x="99582" y="193731"/>
                  </a:cubicBezTo>
                  <a:lnTo>
                    <a:pt x="99582" y="287456"/>
                  </a:lnTo>
                  <a:lnTo>
                    <a:pt x="29289" y="287456"/>
                  </a:lnTo>
                  <a:lnTo>
                    <a:pt x="29289" y="33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DBD481A7-D8E6-4EC8-95C1-2C7D2A8766B0}"/>
                </a:ext>
              </a:extLst>
            </p:cNvPr>
            <p:cNvSpPr/>
            <p:nvPr/>
          </p:nvSpPr>
          <p:spPr>
            <a:xfrm>
              <a:off x="7533769" y="1858229"/>
              <a:ext cx="273363" cy="351467"/>
            </a:xfrm>
            <a:custGeom>
              <a:avLst/>
              <a:gdLst>
                <a:gd name="connsiteX0" fmla="*/ 29289 w 273363"/>
                <a:gd name="connsiteY0" fmla="*/ 29289 h 351467"/>
                <a:gd name="connsiteX1" fmla="*/ 99582 w 273363"/>
                <a:gd name="connsiteY1" fmla="*/ 29289 h 351467"/>
                <a:gd name="connsiteX2" fmla="*/ 99582 w 273363"/>
                <a:gd name="connsiteY2" fmla="*/ 290937 h 351467"/>
                <a:gd name="connsiteX3" fmla="*/ 263601 w 273363"/>
                <a:gd name="connsiteY3" fmla="*/ 290937 h 351467"/>
                <a:gd name="connsiteX4" fmla="*/ 263601 w 273363"/>
                <a:gd name="connsiteY4" fmla="*/ 357325 h 351467"/>
                <a:gd name="connsiteX5" fmla="*/ 29289 w 273363"/>
                <a:gd name="connsiteY5" fmla="*/ 357325 h 351467"/>
                <a:gd name="connsiteX6" fmla="*/ 29289 w 273363"/>
                <a:gd name="connsiteY6" fmla="*/ 29289 h 35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363" h="351467">
                  <a:moveTo>
                    <a:pt x="29289" y="29289"/>
                  </a:moveTo>
                  <a:lnTo>
                    <a:pt x="99582" y="29289"/>
                  </a:lnTo>
                  <a:lnTo>
                    <a:pt x="99582" y="290937"/>
                  </a:lnTo>
                  <a:lnTo>
                    <a:pt x="263601" y="290937"/>
                  </a:lnTo>
                  <a:lnTo>
                    <a:pt x="263601" y="357325"/>
                  </a:lnTo>
                  <a:lnTo>
                    <a:pt x="29289" y="357325"/>
                  </a:lnTo>
                  <a:lnTo>
                    <a:pt x="29289" y="292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6C26FE9-675A-4EF7-8373-CD61A41E74BE}"/>
                </a:ext>
              </a:extLst>
            </p:cNvPr>
            <p:cNvSpPr/>
            <p:nvPr/>
          </p:nvSpPr>
          <p:spPr>
            <a:xfrm>
              <a:off x="7775891" y="1928522"/>
              <a:ext cx="312415" cy="312415"/>
            </a:xfrm>
            <a:custGeom>
              <a:avLst/>
              <a:gdLst>
                <a:gd name="connsiteX0" fmla="*/ 29289 w 312415"/>
                <a:gd name="connsiteY0" fmla="*/ 162065 h 312415"/>
                <a:gd name="connsiteX1" fmla="*/ 29289 w 312415"/>
                <a:gd name="connsiteY1" fmla="*/ 162065 h 312415"/>
                <a:gd name="connsiteX2" fmla="*/ 165971 w 312415"/>
                <a:gd name="connsiteY2" fmla="*/ 29289 h 312415"/>
                <a:gd name="connsiteX3" fmla="*/ 302652 w 312415"/>
                <a:gd name="connsiteY3" fmla="*/ 158160 h 312415"/>
                <a:gd name="connsiteX4" fmla="*/ 302652 w 312415"/>
                <a:gd name="connsiteY4" fmla="*/ 158160 h 312415"/>
                <a:gd name="connsiteX5" fmla="*/ 165971 w 312415"/>
                <a:gd name="connsiteY5" fmla="*/ 287031 h 312415"/>
                <a:gd name="connsiteX6" fmla="*/ 29289 w 312415"/>
                <a:gd name="connsiteY6" fmla="*/ 162065 h 312415"/>
                <a:gd name="connsiteX7" fmla="*/ 232359 w 312415"/>
                <a:gd name="connsiteY7" fmla="*/ 162065 h 312415"/>
                <a:gd name="connsiteX8" fmla="*/ 232359 w 312415"/>
                <a:gd name="connsiteY8" fmla="*/ 162065 h 312415"/>
                <a:gd name="connsiteX9" fmla="*/ 165971 w 312415"/>
                <a:gd name="connsiteY9" fmla="*/ 91772 h 312415"/>
                <a:gd name="connsiteX10" fmla="*/ 99582 w 312415"/>
                <a:gd name="connsiteY10" fmla="*/ 162065 h 312415"/>
                <a:gd name="connsiteX11" fmla="*/ 99582 w 312415"/>
                <a:gd name="connsiteY11" fmla="*/ 162065 h 312415"/>
                <a:gd name="connsiteX12" fmla="*/ 165971 w 312415"/>
                <a:gd name="connsiteY12" fmla="*/ 232359 h 312415"/>
                <a:gd name="connsiteX13" fmla="*/ 232359 w 312415"/>
                <a:gd name="connsiteY13" fmla="*/ 162065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2415" h="312415">
                  <a:moveTo>
                    <a:pt x="29289" y="162065"/>
                  </a:moveTo>
                  <a:lnTo>
                    <a:pt x="29289" y="162065"/>
                  </a:lnTo>
                  <a:cubicBezTo>
                    <a:pt x="29289" y="87867"/>
                    <a:pt x="87867" y="29289"/>
                    <a:pt x="165971" y="29289"/>
                  </a:cubicBezTo>
                  <a:cubicBezTo>
                    <a:pt x="244075" y="29289"/>
                    <a:pt x="302652" y="87867"/>
                    <a:pt x="302652" y="158160"/>
                  </a:cubicBezTo>
                  <a:lnTo>
                    <a:pt x="302652" y="158160"/>
                  </a:lnTo>
                  <a:cubicBezTo>
                    <a:pt x="302652" y="228454"/>
                    <a:pt x="244075" y="287031"/>
                    <a:pt x="165971" y="287031"/>
                  </a:cubicBezTo>
                  <a:cubicBezTo>
                    <a:pt x="87867" y="290937"/>
                    <a:pt x="29289" y="236264"/>
                    <a:pt x="29289" y="162065"/>
                  </a:cubicBezTo>
                  <a:close/>
                  <a:moveTo>
                    <a:pt x="232359" y="162065"/>
                  </a:moveTo>
                  <a:lnTo>
                    <a:pt x="232359" y="162065"/>
                  </a:lnTo>
                  <a:cubicBezTo>
                    <a:pt x="232359" y="123013"/>
                    <a:pt x="205023" y="91772"/>
                    <a:pt x="165971" y="91772"/>
                  </a:cubicBezTo>
                  <a:cubicBezTo>
                    <a:pt x="126919" y="91772"/>
                    <a:pt x="99582" y="123013"/>
                    <a:pt x="99582" y="162065"/>
                  </a:cubicBezTo>
                  <a:lnTo>
                    <a:pt x="99582" y="162065"/>
                  </a:lnTo>
                  <a:cubicBezTo>
                    <a:pt x="99582" y="197212"/>
                    <a:pt x="126919" y="232359"/>
                    <a:pt x="165971" y="232359"/>
                  </a:cubicBezTo>
                  <a:cubicBezTo>
                    <a:pt x="205023" y="232359"/>
                    <a:pt x="232359" y="201117"/>
                    <a:pt x="232359" y="162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24588720-CF68-4E8C-9DBF-31165C84CBD4}"/>
                </a:ext>
              </a:extLst>
            </p:cNvPr>
            <p:cNvSpPr/>
            <p:nvPr/>
          </p:nvSpPr>
          <p:spPr>
            <a:xfrm>
              <a:off x="8060970" y="1928522"/>
              <a:ext cx="312415" cy="390519"/>
            </a:xfrm>
            <a:custGeom>
              <a:avLst/>
              <a:gdLst>
                <a:gd name="connsiteX0" fmla="*/ 44910 w 312415"/>
                <a:gd name="connsiteY0" fmla="*/ 337799 h 390519"/>
                <a:gd name="connsiteX1" fmla="*/ 68341 w 312415"/>
                <a:gd name="connsiteY1" fmla="*/ 283126 h 390519"/>
                <a:gd name="connsiteX2" fmla="*/ 154255 w 312415"/>
                <a:gd name="connsiteY2" fmla="*/ 306557 h 390519"/>
                <a:gd name="connsiteX3" fmla="*/ 224549 w 312415"/>
                <a:gd name="connsiteY3" fmla="*/ 236264 h 390519"/>
                <a:gd name="connsiteX4" fmla="*/ 224549 w 312415"/>
                <a:gd name="connsiteY4" fmla="*/ 224548 h 390519"/>
                <a:gd name="connsiteX5" fmla="*/ 142539 w 312415"/>
                <a:gd name="connsiteY5" fmla="*/ 263600 h 390519"/>
                <a:gd name="connsiteX6" fmla="*/ 29289 w 312415"/>
                <a:gd name="connsiteY6" fmla="*/ 146445 h 390519"/>
                <a:gd name="connsiteX7" fmla="*/ 29289 w 312415"/>
                <a:gd name="connsiteY7" fmla="*/ 146445 h 390519"/>
                <a:gd name="connsiteX8" fmla="*/ 142539 w 312415"/>
                <a:gd name="connsiteY8" fmla="*/ 29289 h 390519"/>
                <a:gd name="connsiteX9" fmla="*/ 224549 w 312415"/>
                <a:gd name="connsiteY9" fmla="*/ 68341 h 390519"/>
                <a:gd name="connsiteX10" fmla="*/ 224549 w 312415"/>
                <a:gd name="connsiteY10" fmla="*/ 37099 h 390519"/>
                <a:gd name="connsiteX11" fmla="*/ 294842 w 312415"/>
                <a:gd name="connsiteY11" fmla="*/ 37099 h 390519"/>
                <a:gd name="connsiteX12" fmla="*/ 294842 w 312415"/>
                <a:gd name="connsiteY12" fmla="*/ 232359 h 390519"/>
                <a:gd name="connsiteX13" fmla="*/ 263601 w 312415"/>
                <a:gd name="connsiteY13" fmla="*/ 329989 h 390519"/>
                <a:gd name="connsiteX14" fmla="*/ 154255 w 312415"/>
                <a:gd name="connsiteY14" fmla="*/ 365135 h 390519"/>
                <a:gd name="connsiteX15" fmla="*/ 44910 w 312415"/>
                <a:gd name="connsiteY15" fmla="*/ 337799 h 390519"/>
                <a:gd name="connsiteX16" fmla="*/ 224549 w 312415"/>
                <a:gd name="connsiteY16" fmla="*/ 150350 h 390519"/>
                <a:gd name="connsiteX17" fmla="*/ 224549 w 312415"/>
                <a:gd name="connsiteY17" fmla="*/ 150350 h 390519"/>
                <a:gd name="connsiteX18" fmla="*/ 162065 w 312415"/>
                <a:gd name="connsiteY18" fmla="*/ 91772 h 390519"/>
                <a:gd name="connsiteX19" fmla="*/ 99582 w 312415"/>
                <a:gd name="connsiteY19" fmla="*/ 150350 h 390519"/>
                <a:gd name="connsiteX20" fmla="*/ 99582 w 312415"/>
                <a:gd name="connsiteY20" fmla="*/ 150350 h 390519"/>
                <a:gd name="connsiteX21" fmla="*/ 162065 w 312415"/>
                <a:gd name="connsiteY21" fmla="*/ 208928 h 390519"/>
                <a:gd name="connsiteX22" fmla="*/ 224549 w 312415"/>
                <a:gd name="connsiteY22" fmla="*/ 150350 h 39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2415" h="390519">
                  <a:moveTo>
                    <a:pt x="44910" y="337799"/>
                  </a:moveTo>
                  <a:lnTo>
                    <a:pt x="68341" y="283126"/>
                  </a:lnTo>
                  <a:cubicBezTo>
                    <a:pt x="95677" y="298747"/>
                    <a:pt x="119108" y="306557"/>
                    <a:pt x="154255" y="306557"/>
                  </a:cubicBezTo>
                  <a:cubicBezTo>
                    <a:pt x="201117" y="306557"/>
                    <a:pt x="224549" y="283126"/>
                    <a:pt x="224549" y="236264"/>
                  </a:cubicBezTo>
                  <a:lnTo>
                    <a:pt x="224549" y="224548"/>
                  </a:lnTo>
                  <a:cubicBezTo>
                    <a:pt x="205023" y="247980"/>
                    <a:pt x="181591" y="263600"/>
                    <a:pt x="142539" y="263600"/>
                  </a:cubicBezTo>
                  <a:cubicBezTo>
                    <a:pt x="83962" y="263600"/>
                    <a:pt x="29289" y="220643"/>
                    <a:pt x="29289" y="146445"/>
                  </a:cubicBezTo>
                  <a:lnTo>
                    <a:pt x="29289" y="146445"/>
                  </a:lnTo>
                  <a:cubicBezTo>
                    <a:pt x="29289" y="72246"/>
                    <a:pt x="83962" y="29289"/>
                    <a:pt x="142539" y="29289"/>
                  </a:cubicBezTo>
                  <a:cubicBezTo>
                    <a:pt x="181591" y="29289"/>
                    <a:pt x="205023" y="44910"/>
                    <a:pt x="224549" y="68341"/>
                  </a:cubicBezTo>
                  <a:lnTo>
                    <a:pt x="224549" y="37099"/>
                  </a:lnTo>
                  <a:lnTo>
                    <a:pt x="294842" y="37099"/>
                  </a:lnTo>
                  <a:lnTo>
                    <a:pt x="294842" y="232359"/>
                  </a:lnTo>
                  <a:cubicBezTo>
                    <a:pt x="294842" y="279221"/>
                    <a:pt x="283126" y="310463"/>
                    <a:pt x="263601" y="329989"/>
                  </a:cubicBezTo>
                  <a:cubicBezTo>
                    <a:pt x="240169" y="353420"/>
                    <a:pt x="205023" y="365135"/>
                    <a:pt x="154255" y="365135"/>
                  </a:cubicBezTo>
                  <a:cubicBezTo>
                    <a:pt x="115203" y="361230"/>
                    <a:pt x="76151" y="353420"/>
                    <a:pt x="44910" y="337799"/>
                  </a:cubicBezTo>
                  <a:close/>
                  <a:moveTo>
                    <a:pt x="224549" y="150350"/>
                  </a:moveTo>
                  <a:lnTo>
                    <a:pt x="224549" y="150350"/>
                  </a:lnTo>
                  <a:cubicBezTo>
                    <a:pt x="224549" y="115203"/>
                    <a:pt x="197212" y="91772"/>
                    <a:pt x="162065" y="91772"/>
                  </a:cubicBezTo>
                  <a:cubicBezTo>
                    <a:pt x="126919" y="91772"/>
                    <a:pt x="99582" y="115203"/>
                    <a:pt x="99582" y="150350"/>
                  </a:cubicBezTo>
                  <a:lnTo>
                    <a:pt x="99582" y="150350"/>
                  </a:lnTo>
                  <a:cubicBezTo>
                    <a:pt x="99582" y="185497"/>
                    <a:pt x="126919" y="208928"/>
                    <a:pt x="162065" y="208928"/>
                  </a:cubicBezTo>
                  <a:cubicBezTo>
                    <a:pt x="201117" y="208928"/>
                    <a:pt x="224549" y="181591"/>
                    <a:pt x="224549" y="1503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9699B46C-8436-4DB4-8FF1-254BCD5399CB}"/>
                </a:ext>
              </a:extLst>
            </p:cNvPr>
            <p:cNvSpPr/>
            <p:nvPr/>
          </p:nvSpPr>
          <p:spPr>
            <a:xfrm>
              <a:off x="8357764" y="1928522"/>
              <a:ext cx="312415" cy="312415"/>
            </a:xfrm>
            <a:custGeom>
              <a:avLst/>
              <a:gdLst>
                <a:gd name="connsiteX0" fmla="*/ 29289 w 312415"/>
                <a:gd name="connsiteY0" fmla="*/ 162065 h 312415"/>
                <a:gd name="connsiteX1" fmla="*/ 29289 w 312415"/>
                <a:gd name="connsiteY1" fmla="*/ 162065 h 312415"/>
                <a:gd name="connsiteX2" fmla="*/ 165971 w 312415"/>
                <a:gd name="connsiteY2" fmla="*/ 29289 h 312415"/>
                <a:gd name="connsiteX3" fmla="*/ 302652 w 312415"/>
                <a:gd name="connsiteY3" fmla="*/ 158160 h 312415"/>
                <a:gd name="connsiteX4" fmla="*/ 302652 w 312415"/>
                <a:gd name="connsiteY4" fmla="*/ 158160 h 312415"/>
                <a:gd name="connsiteX5" fmla="*/ 165971 w 312415"/>
                <a:gd name="connsiteY5" fmla="*/ 287031 h 312415"/>
                <a:gd name="connsiteX6" fmla="*/ 29289 w 312415"/>
                <a:gd name="connsiteY6" fmla="*/ 162065 h 312415"/>
                <a:gd name="connsiteX7" fmla="*/ 228454 w 312415"/>
                <a:gd name="connsiteY7" fmla="*/ 162065 h 312415"/>
                <a:gd name="connsiteX8" fmla="*/ 228454 w 312415"/>
                <a:gd name="connsiteY8" fmla="*/ 162065 h 312415"/>
                <a:gd name="connsiteX9" fmla="*/ 162066 w 312415"/>
                <a:gd name="connsiteY9" fmla="*/ 91772 h 312415"/>
                <a:gd name="connsiteX10" fmla="*/ 95677 w 312415"/>
                <a:gd name="connsiteY10" fmla="*/ 162065 h 312415"/>
                <a:gd name="connsiteX11" fmla="*/ 95677 w 312415"/>
                <a:gd name="connsiteY11" fmla="*/ 162065 h 312415"/>
                <a:gd name="connsiteX12" fmla="*/ 162066 w 312415"/>
                <a:gd name="connsiteY12" fmla="*/ 232359 h 312415"/>
                <a:gd name="connsiteX13" fmla="*/ 228454 w 312415"/>
                <a:gd name="connsiteY13" fmla="*/ 162065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2415" h="312415">
                  <a:moveTo>
                    <a:pt x="29289" y="162065"/>
                  </a:moveTo>
                  <a:lnTo>
                    <a:pt x="29289" y="162065"/>
                  </a:lnTo>
                  <a:cubicBezTo>
                    <a:pt x="29289" y="87867"/>
                    <a:pt x="87867" y="29289"/>
                    <a:pt x="165971" y="29289"/>
                  </a:cubicBezTo>
                  <a:cubicBezTo>
                    <a:pt x="244075" y="29289"/>
                    <a:pt x="302652" y="87867"/>
                    <a:pt x="302652" y="158160"/>
                  </a:cubicBezTo>
                  <a:lnTo>
                    <a:pt x="302652" y="158160"/>
                  </a:lnTo>
                  <a:cubicBezTo>
                    <a:pt x="302652" y="228454"/>
                    <a:pt x="244075" y="287031"/>
                    <a:pt x="165971" y="287031"/>
                  </a:cubicBezTo>
                  <a:cubicBezTo>
                    <a:pt x="83962" y="290937"/>
                    <a:pt x="29289" y="236264"/>
                    <a:pt x="29289" y="162065"/>
                  </a:cubicBezTo>
                  <a:close/>
                  <a:moveTo>
                    <a:pt x="228454" y="162065"/>
                  </a:moveTo>
                  <a:lnTo>
                    <a:pt x="228454" y="162065"/>
                  </a:lnTo>
                  <a:cubicBezTo>
                    <a:pt x="228454" y="123013"/>
                    <a:pt x="201117" y="91772"/>
                    <a:pt x="162066" y="91772"/>
                  </a:cubicBezTo>
                  <a:cubicBezTo>
                    <a:pt x="123014" y="91772"/>
                    <a:pt x="95677" y="123013"/>
                    <a:pt x="95677" y="162065"/>
                  </a:cubicBezTo>
                  <a:lnTo>
                    <a:pt x="95677" y="162065"/>
                  </a:lnTo>
                  <a:cubicBezTo>
                    <a:pt x="95677" y="197212"/>
                    <a:pt x="123014" y="232359"/>
                    <a:pt x="162066" y="232359"/>
                  </a:cubicBezTo>
                  <a:cubicBezTo>
                    <a:pt x="205023" y="232359"/>
                    <a:pt x="228454" y="201117"/>
                    <a:pt x="228454" y="162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9EE55C-A9E7-4073-8406-46103DF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28671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нтеллектуальные часы на запястье">
            <a:extLst>
              <a:ext uri="{FF2B5EF4-FFF2-40B4-BE49-F238E27FC236}">
                <a16:creationId xmlns:a16="http://schemas.microsoft.com/office/drawing/2014/main" id="{8B618502-6263-424A-824A-C269440BC6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-62701"/>
            <a:ext cx="5472000" cy="4388584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728" y="3990781"/>
            <a:ext cx="4974545" cy="1343025"/>
          </a:xfrm>
        </p:spPr>
        <p:txBody>
          <a:bodyPr rtlCol="0"/>
          <a:lstStyle/>
          <a:p>
            <a:pPr rtl="0"/>
            <a:r>
              <a:rPr lang="ru-RU" dirty="0" smtClean="0"/>
              <a:t>Медиа тренирует </a:t>
            </a:r>
            <a:r>
              <a:rPr lang="en-US" dirty="0" smtClean="0"/>
              <a:t>soft skills</a:t>
            </a:r>
            <a:endParaRPr lang="ru-RU" dirty="0"/>
          </a:p>
        </p:txBody>
      </p:sp>
      <p:cxnSp>
        <p:nvCxnSpPr>
          <p:cNvPr id="12" name="Прямая соединительная линия 11" title="Разделитель">
            <a:extLst>
              <a:ext uri="{FF2B5EF4-FFF2-40B4-BE49-F238E27FC236}">
                <a16:creationId xmlns:a16="http://schemas.microsoft.com/office/drawing/2014/main" id="{3E48293B-B086-4048-863C-47E7C47880A1}"/>
              </a:ext>
            </a:extLst>
          </p:cNvPr>
          <p:cNvCxnSpPr>
            <a:cxnSpLocks/>
          </p:cNvCxnSpPr>
          <p:nvPr/>
        </p:nvCxnSpPr>
        <p:spPr bwMode="gray">
          <a:xfrm>
            <a:off x="680728" y="5500494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бъект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680728" y="5667181"/>
            <a:ext cx="4974545" cy="707513"/>
          </a:xfrm>
        </p:spPr>
        <p:txBody>
          <a:bodyPr rtlCol="0"/>
          <a:lstStyle/>
          <a:p>
            <a:pPr rtl="0"/>
            <a:r>
              <a:rPr lang="en-US" dirty="0" smtClean="0"/>
              <a:t>Soft skills – </a:t>
            </a:r>
            <a:r>
              <a:rPr lang="ru-RU" dirty="0" smtClean="0"/>
              <a:t>мягкие навыки, не связанные с конкретными профессиями</a:t>
            </a:r>
            <a:endParaRPr lang="ru-RU" dirty="0"/>
          </a:p>
        </p:txBody>
      </p:sp>
      <p:sp>
        <p:nvSpPr>
          <p:cNvPr id="16" name="Прямоугольник 15" title="Фон для значка">
            <a:extLst>
              <a:ext uri="{FF2B5EF4-FFF2-40B4-BE49-F238E27FC236}">
                <a16:creationId xmlns:a16="http://schemas.microsoft.com/office/drawing/2014/main" id="{05860339-31F7-4884-957E-5C40F818EBB8}"/>
              </a:ext>
            </a:extLst>
          </p:cNvPr>
          <p:cNvSpPr/>
          <p:nvPr/>
        </p:nvSpPr>
        <p:spPr>
          <a:xfrm>
            <a:off x="7413489" y="1064131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34" name="Рисунок 33" descr="Центр мишени" title="Значок заполнителя">
            <a:extLst>
              <a:ext uri="{FF2B5EF4-FFF2-40B4-BE49-F238E27FC236}">
                <a16:creationId xmlns:a16="http://schemas.microsoft.com/office/drawing/2014/main" id="{01B04A53-CFF0-41E3-A36F-790D2F6B63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21177" y="1417867"/>
            <a:ext cx="514800" cy="514800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8577" y="2286403"/>
            <a:ext cx="1800000" cy="443275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Учимся общаться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Прямая соединительная линия 17" title="Разделитель">
            <a:extLst>
              <a:ext uri="{FF2B5EF4-FFF2-40B4-BE49-F238E27FC236}">
                <a16:creationId xmlns:a16="http://schemas.microsoft.com/office/drawing/2014/main" id="{45C26E9A-3991-49A2-8D63-94C577E8A0AC}"/>
              </a:ext>
            </a:extLst>
          </p:cNvPr>
          <p:cNvCxnSpPr>
            <a:cxnSpLocks/>
          </p:cNvCxnSpPr>
          <p:nvPr/>
        </p:nvCxnSpPr>
        <p:spPr>
          <a:xfrm>
            <a:off x="7204577" y="2866878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 title="Фон для значка">
            <a:extLst>
              <a:ext uri="{FF2B5EF4-FFF2-40B4-BE49-F238E27FC236}">
                <a16:creationId xmlns:a16="http://schemas.microsoft.com/office/drawing/2014/main" id="{056960D0-0A22-4E28-82F3-B9AA805E96A4}"/>
              </a:ext>
            </a:extLst>
          </p:cNvPr>
          <p:cNvSpPr/>
          <p:nvPr/>
        </p:nvSpPr>
        <p:spPr>
          <a:xfrm>
            <a:off x="9745466" y="1118056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32" name="Рисунок 31" descr="Лектор" title="Значок заполнителя">
            <a:extLst>
              <a:ext uri="{FF2B5EF4-FFF2-40B4-BE49-F238E27FC236}">
                <a16:creationId xmlns:a16="http://schemas.microsoft.com/office/drawing/2014/main" id="{A67046E4-7EA7-414C-8B67-BE9C73705C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45277" y="1417867"/>
            <a:ext cx="514800" cy="51480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7325661-92B1-4FD6-80E6-C1A1C5F5B8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13677" y="2369678"/>
            <a:ext cx="2178000" cy="360000"/>
          </a:xfrm>
        </p:spPr>
        <p:txBody>
          <a:bodyPr rtlCol="0"/>
          <a:lstStyle/>
          <a:p>
            <a:pPr rtl="0"/>
            <a:r>
              <a:rPr lang="ru-RU" dirty="0" smtClean="0"/>
              <a:t>Ищем информацию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Прямая соединительная линия 18" title="Разделитель">
            <a:extLst>
              <a:ext uri="{FF2B5EF4-FFF2-40B4-BE49-F238E27FC236}">
                <a16:creationId xmlns:a16="http://schemas.microsoft.com/office/drawing/2014/main" id="{4EAA895A-8A04-4C68-83A5-3E4F5209FB7E}"/>
              </a:ext>
            </a:extLst>
          </p:cNvPr>
          <p:cNvCxnSpPr>
            <a:cxnSpLocks/>
          </p:cNvCxnSpPr>
          <p:nvPr/>
        </p:nvCxnSpPr>
        <p:spPr>
          <a:xfrm>
            <a:off x="9528677" y="2866878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>
            <a:extLst>
              <a:ext uri="{FF2B5EF4-FFF2-40B4-BE49-F238E27FC236}">
                <a16:creationId xmlns:a16="http://schemas.microsoft.com/office/drawing/2014/main" id="{C32C294C-1590-42EF-AA55-43D984432B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02677" y="3004078"/>
            <a:ext cx="1800000" cy="720000"/>
          </a:xfrm>
        </p:spPr>
        <p:txBody>
          <a:bodyPr rtlCol="0"/>
          <a:lstStyle/>
          <a:p>
            <a:pPr rtl="0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 title="Фон для значка">
            <a:extLst>
              <a:ext uri="{FF2B5EF4-FFF2-40B4-BE49-F238E27FC236}">
                <a16:creationId xmlns:a16="http://schemas.microsoft.com/office/drawing/2014/main" id="{7AEBBE7F-98BB-4059-8F15-7198C7DAC337}"/>
              </a:ext>
            </a:extLst>
          </p:cNvPr>
          <p:cNvSpPr/>
          <p:nvPr/>
        </p:nvSpPr>
        <p:spPr>
          <a:xfrm>
            <a:off x="7421366" y="3768672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21" name="Рисунок 20" descr="Сеть" title="Значок заполнителя">
            <a:extLst>
              <a:ext uri="{FF2B5EF4-FFF2-40B4-BE49-F238E27FC236}">
                <a16:creationId xmlns:a16="http://schemas.microsoft.com/office/drawing/2014/main" id="{E34FD3C6-9F01-4A17-AD96-054AF500405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21177" y="4068483"/>
            <a:ext cx="514800" cy="51480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0677" y="5020294"/>
            <a:ext cx="2395800" cy="360000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Формулируем мысли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Прямая соединительная линия 27" title="Разделитель">
            <a:extLst>
              <a:ext uri="{FF2B5EF4-FFF2-40B4-BE49-F238E27FC236}">
                <a16:creationId xmlns:a16="http://schemas.microsoft.com/office/drawing/2014/main" id="{FDEE8591-D916-4064-8CD3-2AD3F759B9E2}"/>
              </a:ext>
            </a:extLst>
          </p:cNvPr>
          <p:cNvCxnSpPr>
            <a:cxnSpLocks/>
          </p:cNvCxnSpPr>
          <p:nvPr/>
        </p:nvCxnSpPr>
        <p:spPr>
          <a:xfrm>
            <a:off x="7204577" y="5517494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:a16="http://schemas.microsoft.com/office/drawing/2014/main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8577" y="5654694"/>
            <a:ext cx="1800000" cy="720000"/>
          </a:xfrm>
        </p:spPr>
        <p:txBody>
          <a:bodyPr rtlCol="0"/>
          <a:lstStyle/>
          <a:p>
            <a:pPr rtl="0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Прямоугольник 25" title="Фон для значка">
            <a:extLst>
              <a:ext uri="{FF2B5EF4-FFF2-40B4-BE49-F238E27FC236}">
                <a16:creationId xmlns:a16="http://schemas.microsoft.com/office/drawing/2014/main" id="{A892DD94-78B8-4911-A32B-3B174E2921B2}"/>
              </a:ext>
            </a:extLst>
          </p:cNvPr>
          <p:cNvSpPr/>
          <p:nvPr/>
        </p:nvSpPr>
        <p:spPr>
          <a:xfrm>
            <a:off x="9723042" y="3768672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30" name="Рисунок 29" descr="Мегафон" title="Значок заполнителя">
            <a:extLst>
              <a:ext uri="{FF2B5EF4-FFF2-40B4-BE49-F238E27FC236}">
                <a16:creationId xmlns:a16="http://schemas.microsoft.com/office/drawing/2014/main" id="{72D31FC8-7143-4EC0-8D99-6AE8BC0B8DF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022853" y="4068483"/>
            <a:ext cx="514800" cy="514800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2677" y="4897010"/>
            <a:ext cx="1800000" cy="360000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Говорим публично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Прямая соединительная линия 19" title="Разделитель">
            <a:extLst>
              <a:ext uri="{FF2B5EF4-FFF2-40B4-BE49-F238E27FC236}">
                <a16:creationId xmlns:a16="http://schemas.microsoft.com/office/drawing/2014/main" id="{59D2C94E-1924-4389-B84A-2828D610B220}"/>
              </a:ext>
            </a:extLst>
          </p:cNvPr>
          <p:cNvCxnSpPr>
            <a:cxnSpLocks/>
          </p:cNvCxnSpPr>
          <p:nvPr/>
        </p:nvCxnSpPr>
        <p:spPr>
          <a:xfrm>
            <a:off x="9528677" y="5517494"/>
            <a:ext cx="1548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>
            <a:extLst>
              <a:ext uri="{FF2B5EF4-FFF2-40B4-BE49-F238E27FC236}">
                <a16:creationId xmlns:a16="http://schemas.microsoft.com/office/drawing/2014/main" id="{29E0145E-8E4E-439B-A78F-92EC279B3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02677" y="5654694"/>
            <a:ext cx="1800000" cy="720000"/>
          </a:xfrm>
        </p:spPr>
        <p:txBody>
          <a:bodyPr rtlCol="0"/>
          <a:lstStyle/>
          <a:p>
            <a:pPr rtl="0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74694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9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366700E-2D49-45E0-85C7-750AF51DE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2155371"/>
            <a:ext cx="4416225" cy="3923967"/>
          </a:xfrm>
        </p:spPr>
        <p:txBody>
          <a:bodyPr rtlCol="0" anchor="b"/>
          <a:lstStyle/>
          <a:p>
            <a:pPr rtl="0"/>
            <a:r>
              <a:rPr lang="ru-RU" noProof="1" smtClean="0"/>
              <a:t>студентка</a:t>
            </a:r>
            <a:r>
              <a:rPr lang="ru-RU" noProof="1" smtClean="0"/>
              <a:t> журфака Гуманитарного университета</a:t>
            </a:r>
          </a:p>
          <a:p>
            <a:pPr rtl="0"/>
            <a:r>
              <a:rPr lang="ru-RU" noProof="1" smtClean="0"/>
              <a:t>автор блога</a:t>
            </a:r>
          </a:p>
          <a:p>
            <a:pPr rtl="0"/>
            <a:r>
              <a:rPr lang="ru-RU" noProof="1" smtClean="0"/>
              <a:t>участница международных программ ообмена</a:t>
            </a:r>
          </a:p>
          <a:p>
            <a:pPr rtl="0"/>
            <a:r>
              <a:rPr lang="ru-RU" noProof="1" smtClean="0"/>
              <a:t>руководитель Инклюзивной студии телевидения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E384DC-DAEE-4E7F-9DD5-4E5066C065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rtlCol="0"/>
          <a:lstStyle/>
          <a:p>
            <a:pPr rtl="0"/>
            <a:r>
              <a:rPr lang="ru-RU" noProof="1" smtClean="0"/>
              <a:t>Ксюша Каминская</a:t>
            </a:r>
            <a:endParaRPr lang="ru-RU" noProof="1"/>
          </a:p>
        </p:txBody>
      </p:sp>
      <p:cxnSp>
        <p:nvCxnSpPr>
          <p:cNvPr id="10" name="Прямая соединительная линия 9" title="Разделитель">
            <a:extLst>
              <a:ext uri="{FF2B5EF4-FFF2-40B4-BE49-F238E27FC236}">
                <a16:creationId xmlns:a16="http://schemas.microsoft.com/office/drawing/2014/main" id="{5F4C8A63-F9E3-41F6-B725-B846F2010334}"/>
              </a:ext>
            </a:extLst>
          </p:cNvPr>
          <p:cNvCxnSpPr>
            <a:cxnSpLocks/>
          </p:cNvCxnSpPr>
          <p:nvPr/>
        </p:nvCxnSpPr>
        <p:spPr bwMode="gray">
          <a:xfrm>
            <a:off x="5658103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:a16="http://schemas.microsoft.com/office/drawing/2014/main" id="{DFE73750-57DB-4A35-85DD-B654E6A29A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658442" y="5657850"/>
            <a:ext cx="4974206" cy="1119943"/>
          </a:xfrm>
        </p:spPr>
        <p:txBody>
          <a:bodyPr rtlCol="0"/>
          <a:lstStyle/>
          <a:p>
            <a:pPr rtl="0"/>
            <a:r>
              <a:rPr lang="ru-RU" noProof="1" smtClean="0"/>
              <a:t>Делает карьеру в медиа</a:t>
            </a:r>
            <a:endParaRPr lang="ru-RU" noProof="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8CFACDF-9E04-4412-89F5-EA362056D7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6</a:t>
            </a:fld>
            <a:endParaRPr lang="ru-RU" noProof="1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8" b="2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885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Люди с инвалидностью в медиа</a:t>
            </a:r>
            <a:endParaRPr lang="ru-RU" noProof="1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6AA788-5F14-43DB-B035-1BC6DA1509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800" y="3971432"/>
            <a:ext cx="2178000" cy="576000"/>
          </a:xfrm>
        </p:spPr>
        <p:txBody>
          <a:bodyPr rtlCol="0"/>
          <a:lstStyle/>
          <a:p>
            <a:pPr rtl="0"/>
            <a:r>
              <a:rPr lang="ru-RU" sz="1600" noProof="1" smtClean="0"/>
              <a:t>Алсу Тагирова</a:t>
            </a:r>
            <a:endParaRPr lang="ru-RU" sz="1600" noProof="1"/>
          </a:p>
        </p:txBody>
      </p:sp>
      <p:cxnSp>
        <p:nvCxnSpPr>
          <p:cNvPr id="20" name="Прямая соединительная линия 19" title="Разделитель">
            <a:extLst>
              <a:ext uri="{FF2B5EF4-FFF2-40B4-BE49-F238E27FC236}">
                <a16:creationId xmlns:a16="http://schemas.microsoft.com/office/drawing/2014/main" id="{B674B9A6-D55C-478C-8D92-D0BFBCD7B598}"/>
              </a:ext>
            </a:extLst>
          </p:cNvPr>
          <p:cNvCxnSpPr>
            <a:cxnSpLocks/>
          </p:cNvCxnSpPr>
          <p:nvPr/>
        </p:nvCxnSpPr>
        <p:spPr>
          <a:xfrm>
            <a:off x="611413" y="4690257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:a16="http://schemas.microsoft.com/office/drawing/2014/main" id="{CE675343-79F8-46AA-B56E-932984AB75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800" y="4811855"/>
            <a:ext cx="1980000" cy="720000"/>
          </a:xfrm>
        </p:spPr>
        <p:txBody>
          <a:bodyPr rtlCol="0"/>
          <a:lstStyle/>
          <a:p>
            <a:pPr rtl="0"/>
            <a:r>
              <a:rPr lang="ru-RU" noProof="1" smtClean="0"/>
              <a:t>Студентка журфака Гуманитарного университета</a:t>
            </a:r>
            <a:endParaRPr lang="ru-RU" noProof="1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806F98B-6BF9-4D0F-B7E7-561F064602F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71850" y="3971432"/>
            <a:ext cx="1980000" cy="576000"/>
          </a:xfrm>
        </p:spPr>
        <p:txBody>
          <a:bodyPr rtlCol="0"/>
          <a:lstStyle/>
          <a:p>
            <a:pPr rtl="0"/>
            <a:r>
              <a:rPr lang="ru-RU" sz="1600" noProof="1" smtClean="0"/>
              <a:t>Илья Перцев</a:t>
            </a:r>
            <a:endParaRPr lang="ru-RU" sz="1600" noProof="1"/>
          </a:p>
        </p:txBody>
      </p:sp>
      <p:cxnSp>
        <p:nvCxnSpPr>
          <p:cNvPr id="21" name="Прямая соединительная линия 20" title="Разделитель">
            <a:extLst>
              <a:ext uri="{FF2B5EF4-FFF2-40B4-BE49-F238E27FC236}">
                <a16:creationId xmlns:a16="http://schemas.microsoft.com/office/drawing/2014/main" id="{5A0322F4-E79A-4E4D-98CA-2DC1692F90C3}"/>
              </a:ext>
            </a:extLst>
          </p:cNvPr>
          <p:cNvCxnSpPr>
            <a:cxnSpLocks/>
          </p:cNvCxnSpPr>
          <p:nvPr/>
        </p:nvCxnSpPr>
        <p:spPr>
          <a:xfrm>
            <a:off x="2861850" y="4690257"/>
            <a:ext cx="18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7">
            <a:extLst>
              <a:ext uri="{FF2B5EF4-FFF2-40B4-BE49-F238E27FC236}">
                <a16:creationId xmlns:a16="http://schemas.microsoft.com/office/drawing/2014/main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71850" y="4811855"/>
            <a:ext cx="1980000" cy="720000"/>
          </a:xfrm>
        </p:spPr>
        <p:txBody>
          <a:bodyPr rtlCol="0"/>
          <a:lstStyle/>
          <a:p>
            <a:pPr rtl="0"/>
            <a:r>
              <a:rPr lang="ru-RU" noProof="1" smtClean="0"/>
              <a:t>Копирайтер</a:t>
            </a:r>
            <a:endParaRPr lang="ru-RU" noProof="1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F0A8A16-8E92-40C1-913D-8CB3B9C1DDA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84210" y="3971432"/>
            <a:ext cx="2635380" cy="576000"/>
          </a:xfrm>
        </p:spPr>
        <p:txBody>
          <a:bodyPr rtlCol="0"/>
          <a:lstStyle/>
          <a:p>
            <a:pPr rtl="0"/>
            <a:r>
              <a:rPr lang="ru-RU" sz="1600" noProof="1" smtClean="0"/>
              <a:t>Вера Семченкова</a:t>
            </a:r>
            <a:endParaRPr lang="ru-RU" sz="1600" noProof="1"/>
          </a:p>
        </p:txBody>
      </p:sp>
      <p:cxnSp>
        <p:nvCxnSpPr>
          <p:cNvPr id="22" name="Прямая соединительная линия 21" title="Разделитель">
            <a:extLst>
              <a:ext uri="{FF2B5EF4-FFF2-40B4-BE49-F238E27FC236}">
                <a16:creationId xmlns:a16="http://schemas.microsoft.com/office/drawing/2014/main" id="{0DC27E82-D5C7-4AE4-BAF3-5DBB12CA0835}"/>
              </a:ext>
            </a:extLst>
          </p:cNvPr>
          <p:cNvCxnSpPr>
            <a:cxnSpLocks/>
          </p:cNvCxnSpPr>
          <p:nvPr/>
        </p:nvCxnSpPr>
        <p:spPr>
          <a:xfrm>
            <a:off x="5201900" y="4690257"/>
            <a:ext cx="180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9">
            <a:extLst>
              <a:ext uri="{FF2B5EF4-FFF2-40B4-BE49-F238E27FC236}">
                <a16:creationId xmlns:a16="http://schemas.microsoft.com/office/drawing/2014/main" id="{CC804944-6423-4C0F-ABB0-9CF01A05FD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111900" y="4811855"/>
            <a:ext cx="1980000" cy="720000"/>
          </a:xfrm>
        </p:spPr>
        <p:txBody>
          <a:bodyPr rtlCol="0"/>
          <a:lstStyle/>
          <a:p>
            <a:pPr rtl="0"/>
            <a:r>
              <a:rPr lang="ru-RU" noProof="1" smtClean="0"/>
              <a:t>Писатель, журналист</a:t>
            </a:r>
            <a:endParaRPr lang="ru-RU" noProof="1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BF93F76-B979-4659-9F60-ADD378371A4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451950" y="3971432"/>
            <a:ext cx="1980000" cy="576000"/>
          </a:xfrm>
        </p:spPr>
        <p:txBody>
          <a:bodyPr rtlCol="0"/>
          <a:lstStyle/>
          <a:p>
            <a:pPr rtl="0"/>
            <a:r>
              <a:rPr lang="ru-RU" sz="1600" noProof="1" smtClean="0"/>
              <a:t>Евгения Воскобойникова</a:t>
            </a:r>
            <a:endParaRPr lang="ru-RU" sz="1600" noProof="1"/>
          </a:p>
        </p:txBody>
      </p:sp>
      <p:cxnSp>
        <p:nvCxnSpPr>
          <p:cNvPr id="23" name="Прямая соединительная линия 22" title="Разделитель">
            <a:extLst>
              <a:ext uri="{FF2B5EF4-FFF2-40B4-BE49-F238E27FC236}">
                <a16:creationId xmlns:a16="http://schemas.microsoft.com/office/drawing/2014/main" id="{8C3BE7D2-4C35-4BA9-9A98-1A6E17A84A71}"/>
              </a:ext>
            </a:extLst>
          </p:cNvPr>
          <p:cNvCxnSpPr>
            <a:cxnSpLocks/>
          </p:cNvCxnSpPr>
          <p:nvPr/>
        </p:nvCxnSpPr>
        <p:spPr>
          <a:xfrm>
            <a:off x="7541950" y="4690257"/>
            <a:ext cx="18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1">
            <a:extLst>
              <a:ext uri="{FF2B5EF4-FFF2-40B4-BE49-F238E27FC236}">
                <a16:creationId xmlns:a16="http://schemas.microsoft.com/office/drawing/2014/main" id="{179E7FC2-4098-49F6-8F55-7D42A85A40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51950" y="4811855"/>
            <a:ext cx="1980000" cy="720000"/>
          </a:xfrm>
        </p:spPr>
        <p:txBody>
          <a:bodyPr rtlCol="0"/>
          <a:lstStyle/>
          <a:p>
            <a:pPr rtl="0"/>
            <a:r>
              <a:rPr lang="ru-RU" noProof="1" smtClean="0"/>
              <a:t>Телеведущая</a:t>
            </a:r>
            <a:endParaRPr lang="ru-RU" noProof="1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2EB40D-8479-42AF-A4AE-92D6BE6908B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92000" y="3971432"/>
            <a:ext cx="1980000" cy="576000"/>
          </a:xfrm>
        </p:spPr>
        <p:txBody>
          <a:bodyPr rtlCol="0"/>
          <a:lstStyle/>
          <a:p>
            <a:pPr rtl="0"/>
            <a:r>
              <a:rPr lang="ru-RU" sz="1600" noProof="1" smtClean="0"/>
              <a:t>Владимир Васкевич</a:t>
            </a:r>
            <a:endParaRPr lang="ru-RU" sz="1600" noProof="1"/>
          </a:p>
        </p:txBody>
      </p:sp>
      <p:cxnSp>
        <p:nvCxnSpPr>
          <p:cNvPr id="24" name="Прямая соединительная линия 23" title="Разделитель">
            <a:extLst>
              <a:ext uri="{FF2B5EF4-FFF2-40B4-BE49-F238E27FC236}">
                <a16:creationId xmlns:a16="http://schemas.microsoft.com/office/drawing/2014/main" id="{75979D46-D664-4267-B673-E6B048C084A4}"/>
              </a:ext>
            </a:extLst>
          </p:cNvPr>
          <p:cNvCxnSpPr>
            <a:cxnSpLocks/>
          </p:cNvCxnSpPr>
          <p:nvPr/>
        </p:nvCxnSpPr>
        <p:spPr>
          <a:xfrm>
            <a:off x="9882000" y="4690257"/>
            <a:ext cx="180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3">
            <a:extLst>
              <a:ext uri="{FF2B5EF4-FFF2-40B4-BE49-F238E27FC236}">
                <a16:creationId xmlns:a16="http://schemas.microsoft.com/office/drawing/2014/main" id="{D11578AB-8F47-4648-B827-D4367249BDB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792000" y="4811855"/>
            <a:ext cx="1980000" cy="720000"/>
          </a:xfrm>
        </p:spPr>
        <p:txBody>
          <a:bodyPr rtlCol="0"/>
          <a:lstStyle/>
          <a:p>
            <a:pPr rtl="0"/>
            <a:r>
              <a:rPr lang="ru-RU" noProof="1" smtClean="0"/>
              <a:t>Блогер, ужрналист</a:t>
            </a:r>
            <a:endParaRPr lang="ru-RU" noProof="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9F4F6B-299B-431B-AD93-01AF893D8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7</a:t>
            </a:fld>
            <a:endParaRPr lang="ru-RU" noProof="1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4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9968"/>
          <a:stretch>
            <a:fillRect/>
          </a:stretch>
        </p:blipFill>
        <p:spPr/>
      </p:pic>
      <p:pic>
        <p:nvPicPr>
          <p:cNvPr id="18" name="Рисунок 17"/>
          <p:cNvPicPr>
            <a:picLocks noGrp="1" noChangeAspect="1"/>
          </p:cNvPicPr>
          <p:nvPr>
            <p:ph type="pic" sz="quarter" idx="4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8" b="16528"/>
          <a:stretch>
            <a:fillRect/>
          </a:stretch>
        </p:blipFill>
        <p:spPr/>
      </p:pic>
      <p:pic>
        <p:nvPicPr>
          <p:cNvPr id="25" name="Рисунок 24"/>
          <p:cNvPicPr>
            <a:picLocks noGrp="1" noChangeAspect="1"/>
          </p:cNvPicPr>
          <p:nvPr>
            <p:ph type="pic" sz="quarter" idx="4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8" r="16648"/>
          <a:stretch>
            <a:fillRect/>
          </a:stretch>
        </p:blipFill>
        <p:spPr/>
      </p:pic>
      <p:pic>
        <p:nvPicPr>
          <p:cNvPr id="30" name="Рисунок 29"/>
          <p:cNvPicPr>
            <a:picLocks noGrp="1" noChangeAspect="1"/>
          </p:cNvPicPr>
          <p:nvPr>
            <p:ph type="pic" sz="quarter" idx="4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3" b="10543"/>
          <a:stretch>
            <a:fillRect/>
          </a:stretch>
        </p:blipFill>
        <p:spPr/>
      </p:pic>
      <p:pic>
        <p:nvPicPr>
          <p:cNvPr id="31" name="Рисунок 30"/>
          <p:cNvPicPr>
            <a:picLocks noGrp="1" noChangeAspect="1"/>
          </p:cNvPicPr>
          <p:nvPr>
            <p:ph type="pic" sz="quarter" idx="4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0" r="13050"/>
          <a:stretch>
            <a:fillRect/>
          </a:stretch>
        </p:blipFill>
        <p:spPr>
          <a:xfrm>
            <a:off x="9702800" y="1735138"/>
            <a:ext cx="1979613" cy="1981200"/>
          </a:xfrm>
        </p:spPr>
      </p:pic>
    </p:spTree>
    <p:extLst>
      <p:ext uri="{BB962C8B-B14F-4D97-AF65-F5344CB8AC3E}">
        <p14:creationId xmlns:p14="http://schemas.microsoft.com/office/powerpoint/2010/main" val="374517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D1F8E-48FE-488B-A9FF-5984CD8E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Почему медиа?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ADB5E6-B409-4DC6-A6BD-4CDB7349C1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Ну, правда, почему</a:t>
            </a:r>
            <a:endParaRPr lang="ru-RU" dirty="0"/>
          </a:p>
        </p:txBody>
      </p:sp>
      <p:sp>
        <p:nvSpPr>
          <p:cNvPr id="24" name="Прямоугольник 23" title="Фон для значка">
            <a:extLst>
              <a:ext uri="{FF2B5EF4-FFF2-40B4-BE49-F238E27FC236}">
                <a16:creationId xmlns:a16="http://schemas.microsoft.com/office/drawing/2014/main" id="{8C1073E4-F5B8-41C9-BC20-6329036B5025}"/>
              </a:ext>
            </a:extLst>
          </p:cNvPr>
          <p:cNvSpPr/>
          <p:nvPr/>
        </p:nvSpPr>
        <p:spPr>
          <a:xfrm>
            <a:off x="2664538" y="274253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38" name="Рисунок 37" descr="Преподаватель" title="Значок заполнителя">
            <a:extLst>
              <a:ext uri="{FF2B5EF4-FFF2-40B4-BE49-F238E27FC236}">
                <a16:creationId xmlns:a16="http://schemas.microsoft.com/office/drawing/2014/main" id="{D9AA2FD2-066D-45E0-9569-3280B05C55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60749" y="3038741"/>
            <a:ext cx="522000" cy="522000"/>
          </a:xfrm>
          <a:prstGeom prst="rect">
            <a:avLst/>
          </a:prstGeom>
        </p:spPr>
      </p:pic>
      <p:sp>
        <p:nvSpPr>
          <p:cNvPr id="17" name="Текст 16">
            <a:extLst>
              <a:ext uri="{FF2B5EF4-FFF2-40B4-BE49-F238E27FC236}">
                <a16:creationId xmlns:a16="http://schemas.microsoft.com/office/drawing/2014/main" id="{14084BC5-2173-45D5-9E56-563C563D3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31749" y="4003530"/>
            <a:ext cx="1980000" cy="559135"/>
          </a:xfrm>
        </p:spPr>
        <p:txBody>
          <a:bodyPr rtlCol="0"/>
          <a:lstStyle/>
          <a:p>
            <a:pPr rtl="0"/>
            <a:r>
              <a:rPr lang="ru-RU" dirty="0" smtClean="0"/>
              <a:t>Свобода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Прямая соединительная линия 19" title="Разделитель">
            <a:extLst>
              <a:ext uri="{FF2B5EF4-FFF2-40B4-BE49-F238E27FC236}">
                <a16:creationId xmlns:a16="http://schemas.microsoft.com/office/drawing/2014/main" id="{3FBD2CC2-A27F-456D-8D6B-3CFE314DBA1A}"/>
              </a:ext>
            </a:extLst>
          </p:cNvPr>
          <p:cNvCxnSpPr>
            <a:cxnSpLocks/>
          </p:cNvCxnSpPr>
          <p:nvPr/>
        </p:nvCxnSpPr>
        <p:spPr>
          <a:xfrm>
            <a:off x="2447749" y="4767792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7E306DD9-7B8A-4C24-A2E4-926B6BF6C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749" y="4917860"/>
            <a:ext cx="1980000" cy="720000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3" name="Прямоугольник 22" title="Фон для значка">
            <a:extLst>
              <a:ext uri="{FF2B5EF4-FFF2-40B4-BE49-F238E27FC236}">
                <a16:creationId xmlns:a16="http://schemas.microsoft.com/office/drawing/2014/main" id="{338D1D98-5389-456F-97BB-E9A6B2DEE098}"/>
              </a:ext>
            </a:extLst>
          </p:cNvPr>
          <p:cNvSpPr/>
          <p:nvPr/>
        </p:nvSpPr>
        <p:spPr>
          <a:xfrm>
            <a:off x="5544287" y="274253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36" name="Рисунок 35" descr="Группа" title="Значок заполнителя">
            <a:extLst>
              <a:ext uri="{FF2B5EF4-FFF2-40B4-BE49-F238E27FC236}">
                <a16:creationId xmlns:a16="http://schemas.microsoft.com/office/drawing/2014/main" id="{2B973270-B0C3-44CB-8446-36F8BEB823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840498" y="3038741"/>
            <a:ext cx="522000" cy="522000"/>
          </a:xfrm>
          <a:prstGeom prst="rect">
            <a:avLst/>
          </a:prstGeom>
        </p:spPr>
      </p:pic>
      <p:sp>
        <p:nvSpPr>
          <p:cNvPr id="18" name="Текст 17">
            <a:extLst>
              <a:ext uri="{FF2B5EF4-FFF2-40B4-BE49-F238E27FC236}">
                <a16:creationId xmlns:a16="http://schemas.microsoft.com/office/drawing/2014/main" id="{5EB121FC-C0E3-46F5-8451-FEBDE3886C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2498" y="4003530"/>
            <a:ext cx="2178000" cy="559135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Самостоятельность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Прямая соединительная линия 20" title="Разделитель">
            <a:extLst>
              <a:ext uri="{FF2B5EF4-FFF2-40B4-BE49-F238E27FC236}">
                <a16:creationId xmlns:a16="http://schemas.microsoft.com/office/drawing/2014/main" id="{91E2A3AC-B89F-458B-A103-9681AD901A0B}"/>
              </a:ext>
            </a:extLst>
          </p:cNvPr>
          <p:cNvCxnSpPr>
            <a:cxnSpLocks/>
          </p:cNvCxnSpPr>
          <p:nvPr/>
        </p:nvCxnSpPr>
        <p:spPr>
          <a:xfrm>
            <a:off x="5327498" y="4767792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>
            <a:extLst>
              <a:ext uri="{FF2B5EF4-FFF2-40B4-BE49-F238E27FC236}">
                <a16:creationId xmlns:a16="http://schemas.microsoft.com/office/drawing/2014/main" id="{F8D751D2-CF20-41EC-9EC0-FE072FB970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1498" y="4917860"/>
            <a:ext cx="1980000" cy="720000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5" name="Прямоугольник 24" title="Фон для значка">
            <a:extLst>
              <a:ext uri="{FF2B5EF4-FFF2-40B4-BE49-F238E27FC236}">
                <a16:creationId xmlns:a16="http://schemas.microsoft.com/office/drawing/2014/main" id="{68564942-0718-48BF-9A1F-9EC35051A510}"/>
              </a:ext>
            </a:extLst>
          </p:cNvPr>
          <p:cNvSpPr/>
          <p:nvPr/>
        </p:nvSpPr>
        <p:spPr>
          <a:xfrm>
            <a:off x="8420100" y="2742530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40" name="Рисунок 39" descr="Повтор" title="Значок заполнителя">
            <a:extLst>
              <a:ext uri="{FF2B5EF4-FFF2-40B4-BE49-F238E27FC236}">
                <a16:creationId xmlns:a16="http://schemas.microsoft.com/office/drawing/2014/main" id="{1CFBED44-D32C-4E5C-A5EC-2E34E1BF2F5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16311" y="3038741"/>
            <a:ext cx="522000" cy="522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id="{04988242-F2AD-4512-B0A1-DB6CCA2AC2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Деньги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Прямая соединительная линия 21" title="Разделитель">
            <a:extLst>
              <a:ext uri="{FF2B5EF4-FFF2-40B4-BE49-F238E27FC236}">
                <a16:creationId xmlns:a16="http://schemas.microsoft.com/office/drawing/2014/main" id="{F494E1CA-0600-4970-93CD-9FB5EC22F9D8}"/>
              </a:ext>
            </a:extLst>
          </p:cNvPr>
          <p:cNvCxnSpPr>
            <a:cxnSpLocks/>
          </p:cNvCxnSpPr>
          <p:nvPr/>
        </p:nvCxnSpPr>
        <p:spPr>
          <a:xfrm>
            <a:off x="8207247" y="4767792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D854B138-BB2C-4433-AB1E-94E987A3E6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91247" y="4917860"/>
            <a:ext cx="1980000" cy="720000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C498C9-E1DA-42F3-BFAC-49037F6A5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45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2780F-92D5-4FF5-8003-B57A9BC2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Кем человек с инвалидностью может стать в медиа?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9EACD0-6CBC-4E24-A0A1-D81FC464DF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r>
              <a:rPr lang="ru-RU" dirty="0" smtClean="0"/>
              <a:t> журналист, 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err="1" smtClean="0"/>
              <a:t>блогер</a:t>
            </a:r>
            <a:r>
              <a:rPr lang="ru-RU" dirty="0" smtClean="0"/>
              <a:t>,</a:t>
            </a:r>
          </a:p>
          <a:p>
            <a:r>
              <a:rPr lang="ru-RU" dirty="0"/>
              <a:t>т</a:t>
            </a:r>
            <a:r>
              <a:rPr lang="ru-RU" dirty="0" smtClean="0"/>
              <a:t>елеведущий,</a:t>
            </a:r>
            <a:endParaRPr lang="ru-RU" dirty="0"/>
          </a:p>
          <a:p>
            <a:r>
              <a:rPr lang="ru-RU" dirty="0" smtClean="0"/>
              <a:t> копирайтер,</a:t>
            </a:r>
            <a:endParaRPr lang="ru-RU" dirty="0"/>
          </a:p>
          <a:p>
            <a:r>
              <a:rPr lang="ru-RU" dirty="0" smtClean="0"/>
              <a:t> </a:t>
            </a:r>
            <a:r>
              <a:rPr lang="en-US" dirty="0"/>
              <a:t>SMM</a:t>
            </a:r>
            <a:r>
              <a:rPr lang="ru-RU" dirty="0" smtClean="0"/>
              <a:t>-менеджер,</a:t>
            </a:r>
            <a:endParaRPr lang="ru-RU" dirty="0"/>
          </a:p>
          <a:p>
            <a:r>
              <a:rPr lang="ru-RU" dirty="0" smtClean="0"/>
              <a:t> контент-менеджер,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сценаристом</a:t>
            </a:r>
            <a:r>
              <a:rPr lang="ru-RU" dirty="0" smtClean="0"/>
              <a:t>,</a:t>
            </a:r>
          </a:p>
          <a:p>
            <a:r>
              <a:rPr lang="ru-RU" dirty="0"/>
              <a:t>и</a:t>
            </a:r>
            <a:r>
              <a:rPr lang="ru-RU" dirty="0" smtClean="0"/>
              <a:t> др.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CDD73D-7C2C-40BB-AE73-DED62B7377F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r>
              <a:rPr lang="ru-RU" dirty="0"/>
              <a:t>р</a:t>
            </a:r>
            <a:r>
              <a:rPr lang="ru-RU" dirty="0" smtClean="0"/>
              <a:t>ежиссер монтажа,</a:t>
            </a:r>
          </a:p>
          <a:p>
            <a:pPr rtl="0"/>
            <a:r>
              <a:rPr lang="ru-RU" dirty="0" err="1" smtClean="0"/>
              <a:t>таргетолог</a:t>
            </a:r>
            <a:r>
              <a:rPr lang="ru-RU" dirty="0" smtClean="0"/>
              <a:t>,</a:t>
            </a:r>
          </a:p>
          <a:p>
            <a:pPr rtl="0"/>
            <a:r>
              <a:rPr lang="ru-RU" dirty="0"/>
              <a:t>п</a:t>
            </a:r>
            <a:r>
              <a:rPr lang="ru-RU" dirty="0" smtClean="0"/>
              <a:t>родюсер,</a:t>
            </a:r>
          </a:p>
          <a:p>
            <a:pPr rtl="0"/>
            <a:r>
              <a:rPr lang="ru-RU" dirty="0"/>
              <a:t>р</a:t>
            </a:r>
            <a:r>
              <a:rPr lang="ru-RU" dirty="0" smtClean="0"/>
              <a:t>асшифровщик аудиозаписей,</a:t>
            </a:r>
          </a:p>
          <a:p>
            <a:pPr rtl="0"/>
            <a:endParaRPr lang="ru-RU" dirty="0" smtClean="0"/>
          </a:p>
          <a:p>
            <a:pPr rt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4A397D-62A9-44C3-986F-8353C53D68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9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8972A2-6CA7-4004-B499-2828DE6F4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Творческие специальности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7F63FE-3B6C-47EC-8AB1-F9478EA4F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Технические специальности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491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Great Pitch Decks - Technology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677660_TF33781529" id="{A44938B0-BC5A-4767-BF30-38C8000CE585}" vid="{A994127E-A67F-4C85-9FD0-DD3FF82BA15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Технологическая презентация</Template>
  <TotalTime>0</TotalTime>
  <Words>251</Words>
  <Application>Microsoft Office PowerPoint</Application>
  <PresentationFormat>Широкоэкранный</PresentationFormat>
  <Paragraphs>82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Tahoma</vt:lpstr>
      <vt:lpstr>Times New Roman</vt:lpstr>
      <vt:lpstr>Тема Office</vt:lpstr>
      <vt:lpstr>КАРЬЕРА В МЕДИА ДЛЯ ЧЕЛОВЕКА С ИНВАЛИДНСТЬЮ</vt:lpstr>
      <vt:lpstr>АЛЕНА ЧЕХОМОВА</vt:lpstr>
      <vt:lpstr>Почему медиа?</vt:lpstr>
      <vt:lpstr>Социализация - сила</vt:lpstr>
      <vt:lpstr>Медиа тренирует soft skills</vt:lpstr>
      <vt:lpstr>Ксюша Каминская</vt:lpstr>
      <vt:lpstr>Люди с инвалидностью в медиа</vt:lpstr>
      <vt:lpstr>Почему медиа?</vt:lpstr>
      <vt:lpstr>Кем человек с инвалидностью может стать в медиа?</vt:lpstr>
      <vt:lpstr>Как начать заниматься медиа?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2021-01-26T05:50:16Z</dcterms:created>
  <dcterms:modified xsi:type="dcterms:W3CDTF">2021-01-26T21:32:34Z</dcterms:modified>
  <cp:category/>
</cp:coreProperties>
</file>